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12192000" cy="6858000"/>
  <p:embeddedFontLst>
    <p:embeddedFont>
      <p:font typeface="CLOJVU+Arial-BoldMT"/>
      <p:regular r:id="rId35"/>
    </p:embeddedFont>
    <p:embeddedFont>
      <p:font typeface="KMMQHT+ArialMT"/>
      <p:regular r:id="rId36"/>
    </p:embeddedFont>
    <p:embeddedFont>
      <p:font typeface="HVVBED+Wingdings-Regular"/>
      <p:regular r:id="rId3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font" Target="fonts/font1.fntdata" /><Relationship Id="rId36" Type="http://schemas.openxmlformats.org/officeDocument/2006/relationships/font" Target="fonts/font2.fntdata" /><Relationship Id="rId37" Type="http://schemas.openxmlformats.org/officeDocument/2006/relationships/font" Target="fonts/font3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8694" y="1795662"/>
            <a:ext cx="5183159" cy="979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LOJVU+Arial-BoldMT"/>
                <a:cs typeface="CLOJVU+Arial-BoldMT"/>
              </a:rPr>
              <a:t>Knowledge</a:t>
            </a:r>
            <a:r>
              <a:rPr dirty="0" sz="3200" b="1">
                <a:solidFill>
                  <a:srgbClr val="ffffff"/>
                </a:solidFill>
                <a:latin typeface="CLOJVU+Arial-BoldMT"/>
                <a:cs typeface="CLOJV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LOJVU+Arial-BoldMT"/>
                <a:cs typeface="CLOJVU+Arial-BoldMT"/>
              </a:rPr>
              <a:t>Exchange</a:t>
            </a:r>
            <a:r>
              <a:rPr dirty="0" sz="3200" b="1">
                <a:solidFill>
                  <a:srgbClr val="ffffff"/>
                </a:solidFill>
                <a:latin typeface="CLOJVU+Arial-BoldMT"/>
                <a:cs typeface="CLOJV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LOJVU+Arial-BoldMT"/>
                <a:cs typeface="CLOJVU+Arial-BoldMT"/>
              </a:rPr>
              <a:t>and</a:t>
            </a:r>
          </a:p>
          <a:p>
            <a:pPr marL="0" marR="0">
              <a:lnSpc>
                <a:spcPts val="357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LOJVU+Arial-BoldMT"/>
                <a:cs typeface="CLOJVU+Arial-BoldMT"/>
              </a:rPr>
              <a:t>Learning</a:t>
            </a:r>
            <a:r>
              <a:rPr dirty="0" sz="3200" b="1">
                <a:solidFill>
                  <a:srgbClr val="ffffff"/>
                </a:solidFill>
                <a:latin typeface="CLOJVU+Arial-BoldMT"/>
                <a:cs typeface="CLOJVU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LOJVU+Arial-BoldMT"/>
                <a:cs typeface="CLOJVU+Arial-BoldMT"/>
              </a:rPr>
              <a:t>Workshop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9203" y="3192383"/>
            <a:ext cx="2926955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eba1b"/>
                </a:solidFill>
                <a:latin typeface="CLOJVU+Arial-BoldMT"/>
                <a:cs typeface="CLOJVU+Arial-BoldMT"/>
              </a:rPr>
              <a:t>Learning</a:t>
            </a:r>
            <a:r>
              <a:rPr dirty="0" sz="3200" b="1">
                <a:solidFill>
                  <a:srgbClr val="feba1b"/>
                </a:solidFill>
                <a:latin typeface="CLOJVU+Arial-BoldMT"/>
                <a:cs typeface="CLOJVU+Arial-BoldMT"/>
              </a:rPr>
              <a:t> </a:t>
            </a:r>
            <a:r>
              <a:rPr dirty="0" sz="3200" b="1">
                <a:solidFill>
                  <a:srgbClr val="feba1b"/>
                </a:solidFill>
                <a:latin typeface="CLOJVU+Arial-BoldMT"/>
                <a:cs typeface="CLOJVU+Arial-BoldMT"/>
              </a:rPr>
              <a:t>Labs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9203" y="3676654"/>
            <a:ext cx="4913226" cy="1288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Annual</a:t>
            </a: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Programme</a:t>
            </a: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Workshop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20th-23rd</a:t>
            </a: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September</a:t>
            </a: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2022</a:t>
            </a:r>
          </a:p>
          <a:p>
            <a:pPr marL="0" marR="0">
              <a:lnSpc>
                <a:spcPts val="3128"/>
              </a:lnSpc>
              <a:spcBef>
                <a:spcPts val="23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Blantyre,</a:t>
            </a: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800">
                <a:solidFill>
                  <a:srgbClr val="ffffff"/>
                </a:solidFill>
                <a:latin typeface="KMMQHT+ArialMT"/>
                <a:cs typeface="KMMQHT+ArialMT"/>
              </a:rPr>
              <a:t>Malawi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2221" y="625009"/>
            <a:ext cx="412302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ff00"/>
                </a:solidFill>
                <a:latin typeface="Calibri"/>
                <a:cs typeface="Calibri"/>
              </a:rPr>
              <a:t>Brief</a:t>
            </a:r>
            <a:r>
              <a:rPr dirty="0" sz="44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ffff00"/>
                </a:solidFill>
                <a:latin typeface="Calibri"/>
                <a:cs typeface="Calibri"/>
              </a:rPr>
              <a:t>background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1802396"/>
            <a:ext cx="7897252" cy="11640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450" spc="2062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4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Karamoja</a:t>
            </a:r>
            <a:r>
              <a:rPr dirty="0" sz="2400" spc="37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sub-region</a:t>
            </a:r>
            <a:r>
              <a:rPr dirty="0" sz="2400" spc="438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451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northeastern</a:t>
            </a:r>
            <a:r>
              <a:rPr dirty="0" sz="2400" spc="428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Uganda</a:t>
            </a:r>
            <a:r>
              <a:rPr dirty="0" sz="2400" spc="41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faces</a:t>
            </a:r>
          </a:p>
          <a:p>
            <a:pPr marL="457200" marR="0">
              <a:lnSpc>
                <a:spcPts val="201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chronic</a:t>
            </a:r>
            <a:r>
              <a:rPr dirty="0" sz="2400" spc="188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2400" spc="188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insecurity</a:t>
            </a:r>
            <a:r>
              <a:rPr dirty="0" sz="2400" spc="194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resulting</a:t>
            </a:r>
            <a:r>
              <a:rPr dirty="0" sz="2400" spc="1901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400" spc="18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combined</a:t>
            </a:r>
          </a:p>
          <a:p>
            <a:pPr marL="45720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pressures</a:t>
            </a:r>
            <a:r>
              <a:rPr dirty="0" sz="2400" spc="291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29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hazards</a:t>
            </a:r>
            <a:r>
              <a:rPr dirty="0" sz="2400" spc="28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294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stresses</a:t>
            </a:r>
            <a:r>
              <a:rPr dirty="0" sz="2400" spc="2928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</a:p>
          <a:p>
            <a:pPr marL="45720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environmental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degradation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change.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2953525"/>
            <a:ext cx="7437000" cy="652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450" spc="2062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barriers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achieving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environmental</a:t>
            </a:r>
          </a:p>
          <a:p>
            <a:pPr marL="457200" marR="0">
              <a:lnSpc>
                <a:spcPts val="201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sustainability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include: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529089"/>
            <a:ext cx="6649093" cy="652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450" spc="2062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Insufficient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guidance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natural</a:t>
            </a:r>
          </a:p>
          <a:p>
            <a:pPr marL="457200" marR="0">
              <a:lnSpc>
                <a:spcPts val="201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management.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4104652"/>
            <a:ext cx="6511327" cy="652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450" spc="2062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Fragmented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food</a:t>
            </a:r>
          </a:p>
          <a:p>
            <a:pPr marL="457200" marR="0">
              <a:lnSpc>
                <a:spcPts val="201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production.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4680216"/>
            <a:ext cx="6906286" cy="652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450" spc="2062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Lack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integrated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mechanism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457200" marR="0">
              <a:lnSpc>
                <a:spcPts val="201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district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level.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40" y="5255780"/>
            <a:ext cx="6720573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450" spc="2062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Weak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decision-making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" y="5575312"/>
            <a:ext cx="6958727" cy="652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450" spc="2062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Socio-cultural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barriers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stronger</a:t>
            </a:r>
          </a:p>
          <a:p>
            <a:pPr marL="457200" marR="0">
              <a:lnSpc>
                <a:spcPts val="201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chains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58327" y="422263"/>
            <a:ext cx="3439037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Project</a:t>
            </a: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c00000"/>
                </a:solidFill>
                <a:latin typeface="Calibri"/>
                <a:cs typeface="Calibri"/>
              </a:rPr>
              <a:t>Approach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7584" y="1103276"/>
            <a:ext cx="9358749" cy="1161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023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contribute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enhancing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long-term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environmental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sustainability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resilience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</a:p>
          <a:p>
            <a:pPr marL="1921904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Karamoja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sub-region.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79795" y="2802325"/>
            <a:ext cx="8100226" cy="51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Supportive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policies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incentives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improved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crop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952686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livestock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production,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value-chains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INRM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(UNDP/MAAIF)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35606" y="3988389"/>
            <a:ext cx="7809358" cy="760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657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2: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agro-ecosystems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integrated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natural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(INRM)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SLM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practices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productive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Karamoja</a:t>
            </a:r>
          </a:p>
          <a:p>
            <a:pPr marL="271566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landscape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(FAO/MAAIF)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13827" y="5421340"/>
            <a:ext cx="8251332" cy="51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3: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multi-scale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assessment,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</a:p>
          <a:p>
            <a:pPr marL="58601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resilience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landscape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GEBs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(UNDP/MAAIF)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905" y="240455"/>
            <a:ext cx="10288303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Establishment</a:t>
            </a: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district</a:t>
            </a: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level</a:t>
            </a: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multi-stakeholder</a:t>
            </a: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c00000"/>
                </a:solidFill>
                <a:latin typeface="Calibri"/>
                <a:cs typeface="Calibri"/>
              </a:rPr>
              <a:t>platforms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5540" y="1011982"/>
            <a:ext cx="9872574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Objective:</a:t>
            </a:r>
            <a:r>
              <a:rPr dirty="0" sz="1800" spc="-3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promote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shift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towards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integrated,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collaborative,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ecologically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sustainable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multi-</a:t>
            </a:r>
          </a:p>
          <a:p>
            <a:pPr marL="341957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sectoral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approaches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improved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crop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livestock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along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dirty="0" sz="1800" spc="40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value-chains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0187" y="1890002"/>
            <a:ext cx="248217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Participatory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64494" y="2094707"/>
            <a:ext cx="2831270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Capacity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</a:p>
          <a:p>
            <a:pPr marL="22324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chain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mapping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39065" y="2086769"/>
            <a:ext cx="2834158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Sustainability</a:t>
            </a:r>
          </a:p>
          <a:p>
            <a:pPr marL="436364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mechanisms/Impacts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2486" y="2109458"/>
            <a:ext cx="2850005" cy="680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existing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platforms,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coordination</a:t>
            </a:r>
          </a:p>
          <a:p>
            <a:pPr marL="146694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mechanisms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indigenous</a:t>
            </a:r>
          </a:p>
          <a:p>
            <a:pPr marL="1049833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1728" y="2953167"/>
            <a:ext cx="3023642" cy="11198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2050" spc="31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2000" spc="59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inclusive</a:t>
            </a:r>
            <a:r>
              <a:rPr dirty="0" sz="2000" spc="6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functioning</a:t>
            </a:r>
          </a:p>
          <a:p>
            <a:pPr marL="228600" marR="0">
              <a:lnSpc>
                <a:spcPts val="2000"/>
              </a:lnSpc>
              <a:spcBef>
                <a:spcPts val="14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multi-stakeholder</a:t>
            </a:r>
            <a:r>
              <a:rPr dirty="0" sz="2000" spc="258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fora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committees</a:t>
            </a:r>
            <a:r>
              <a:rPr dirty="0" sz="2000" spc="-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INRM</a:t>
            </a:r>
          </a:p>
          <a:p>
            <a:pPr marL="228600" marR="0">
              <a:lnSpc>
                <a:spcPts val="20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place,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79368" y="2944552"/>
            <a:ext cx="3151724" cy="1696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750" spc="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dirty="0" sz="17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(3F;13M)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district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partner</a:t>
            </a:r>
          </a:p>
          <a:p>
            <a:pPr marL="171450" marR="0">
              <a:lnSpc>
                <a:spcPts val="1700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700" spc="19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staff</a:t>
            </a:r>
            <a:r>
              <a:rPr dirty="0" sz="1700" spc="1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trained</a:t>
            </a:r>
            <a:r>
              <a:rPr dirty="0" sz="1700" spc="1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700" spc="2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</a:p>
          <a:p>
            <a:pPr marL="171450" marR="0">
              <a:lnSpc>
                <a:spcPts val="1700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chain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Greening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AGRA/UNDP.</a:t>
            </a:r>
          </a:p>
          <a:p>
            <a:pPr marL="0" marR="0">
              <a:lnSpc>
                <a:spcPts val="175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750" spc="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ToT</a:t>
            </a:r>
            <a:r>
              <a:rPr dirty="0" sz="1700" spc="10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700" spc="25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MSPs</a:t>
            </a:r>
            <a:r>
              <a:rPr dirty="0" sz="1700" spc="2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conducted</a:t>
            </a:r>
            <a:r>
              <a:rPr dirty="0" sz="1700" spc="2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700" spc="2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  <a:p>
            <a:pPr marL="171450" marR="0">
              <a:lnSpc>
                <a:spcPts val="1700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(5F,</a:t>
            </a:r>
            <a:r>
              <a:rPr dirty="0" sz="1700" spc="29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5M)</a:t>
            </a:r>
            <a:r>
              <a:rPr dirty="0" sz="1700" spc="4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1700" spc="4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dirty="0" sz="1700" spc="3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Chain</a:t>
            </a:r>
          </a:p>
          <a:p>
            <a:pPr marL="171450" marR="0">
              <a:lnSpc>
                <a:spcPts val="170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Facilitators</a:t>
            </a:r>
            <a:r>
              <a:rPr dirty="0" sz="1700" spc="148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700" spc="160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FAO/SHARED</a:t>
            </a:r>
          </a:p>
          <a:p>
            <a:pPr marL="171450" marR="0">
              <a:lnSpc>
                <a:spcPts val="1700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50732" y="2940031"/>
            <a:ext cx="3213415" cy="1788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35</a:t>
            </a:r>
            <a:r>
              <a:rPr dirty="0" sz="1700" spc="55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land</a:t>
            </a:r>
            <a:r>
              <a:rPr dirty="0" sz="1700" spc="5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700" spc="5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plans</a:t>
            </a:r>
            <a:r>
              <a:rPr dirty="0" sz="1700" spc="53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dirty="0" sz="1700" spc="5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7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guide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INRM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communities.</a:t>
            </a:r>
          </a:p>
          <a:p>
            <a:pPr marL="0" marR="0">
              <a:lnSpc>
                <a:spcPts val="1700"/>
              </a:lnSpc>
              <a:spcBef>
                <a:spcPts val="389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700" spc="59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  <a:r>
              <a:rPr dirty="0" sz="1700" spc="5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700" spc="6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1700" spc="5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dirty="0" sz="1700" spc="5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chain</a:t>
            </a:r>
          </a:p>
          <a:p>
            <a:pPr marL="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facilitators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established.</a:t>
            </a:r>
          </a:p>
          <a:p>
            <a:pPr marL="0" marR="0">
              <a:lnSpc>
                <a:spcPts val="1700"/>
              </a:lnSpc>
              <a:spcBef>
                <a:spcPts val="389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Formalization</a:t>
            </a:r>
            <a:r>
              <a:rPr dirty="0" sz="1700" spc="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700" spc="1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700" spc="1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MSPs</a:t>
            </a:r>
            <a:r>
              <a:rPr dirty="0" sz="1700" spc="9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along</a:t>
            </a:r>
            <a:r>
              <a:rPr dirty="0" sz="1700" spc="13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priority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commodity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chains.</a:t>
            </a:r>
          </a:p>
          <a:p>
            <a:pPr marL="171450" marR="0">
              <a:lnSpc>
                <a:spcPts val="17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Opportunities</a:t>
            </a:r>
            <a:r>
              <a:rPr dirty="0" sz="1700" spc="8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700" spc="8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dirty="0" sz="1700" spc="8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chain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1728" y="4096167"/>
            <a:ext cx="96051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2050" spc="31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04377" y="4100929"/>
            <a:ext cx="147386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coordination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90328" y="4375249"/>
            <a:ext cx="2786703" cy="84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mechanisms</a:t>
            </a:r>
            <a:r>
              <a:rPr dirty="0" sz="2000" spc="220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exist</a:t>
            </a:r>
            <a:r>
              <a:rPr dirty="0" sz="2000" spc="21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district</a:t>
            </a:r>
            <a:r>
              <a:rPr dirty="0" sz="2000" spc="227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spc="22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regional</a:t>
            </a:r>
          </a:p>
          <a:p>
            <a:pPr marL="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levels</a:t>
            </a:r>
            <a:r>
              <a:rPr dirty="0" sz="2000" spc="25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 spc="25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  <a:r>
              <a:rPr dirty="0" sz="2000" spc="25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79368" y="4654480"/>
            <a:ext cx="433275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750" spc="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80969" y="4659242"/>
            <a:ext cx="79746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Priority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46108" y="4659242"/>
            <a:ext cx="1172021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Agricultural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022182" y="4707475"/>
            <a:ext cx="1227156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investments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32897" y="4707475"/>
            <a:ext cx="994388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identified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615626" y="4707475"/>
            <a:ext cx="44852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per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450818" y="4892414"/>
            <a:ext cx="2971461" cy="487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Commodities</a:t>
            </a:r>
            <a:r>
              <a:rPr dirty="0" sz="1700" spc="28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profiled</a:t>
            </a:r>
            <a:r>
              <a:rPr dirty="0" sz="1700" spc="2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700" spc="2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</a:p>
          <a:p>
            <a:pPr marL="0" marR="0">
              <a:lnSpc>
                <a:spcPts val="1700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chain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development,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022182" y="4940647"/>
            <a:ext cx="3050329" cy="7203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priority</a:t>
            </a:r>
            <a:r>
              <a:rPr dirty="0" sz="1700" spc="1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commodity</a:t>
            </a:r>
            <a:r>
              <a:rPr dirty="0" sz="1700" spc="15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700" spc="1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relevant</a:t>
            </a:r>
          </a:p>
          <a:p>
            <a:pPr marL="0" marR="0">
              <a:lnSpc>
                <a:spcPts val="170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stakeholders</a:t>
            </a:r>
            <a:r>
              <a:rPr dirty="0" sz="1700" spc="-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trained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700" spc="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proposal</a:t>
            </a:r>
          </a:p>
          <a:p>
            <a:pPr marL="0" marR="0">
              <a:lnSpc>
                <a:spcPts val="1700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r>
              <a:rPr dirty="0" sz="1700" spc="6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700" spc="6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funding</a:t>
            </a:r>
            <a:r>
              <a:rPr dirty="0" sz="1700" spc="7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(e.g.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90328" y="5198209"/>
            <a:ext cx="1416818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government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04229" y="5198209"/>
            <a:ext cx="47052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led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79368" y="5392858"/>
            <a:ext cx="433275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750" spc="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50818" y="5397620"/>
            <a:ext cx="2982053" cy="1419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0633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commodity-products</a:t>
            </a:r>
          </a:p>
          <a:p>
            <a:pPr marL="0" marR="0">
              <a:lnSpc>
                <a:spcPts val="170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including,</a:t>
            </a:r>
            <a:r>
              <a:rPr dirty="0" sz="1700" spc="2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cassava</a:t>
            </a:r>
            <a:r>
              <a:rPr dirty="0" sz="1700" spc="20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flour,</a:t>
            </a:r>
            <a:r>
              <a:rPr dirty="0" sz="1700" spc="1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Honey,</a:t>
            </a:r>
          </a:p>
          <a:p>
            <a:pPr marL="0" marR="0">
              <a:lnSpc>
                <a:spcPts val="1700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Bees</a:t>
            </a:r>
            <a:r>
              <a:rPr dirty="0" sz="1700" spc="12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wax,</a:t>
            </a:r>
            <a:r>
              <a:rPr dirty="0" sz="1700" spc="5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Fermented</a:t>
            </a:r>
            <a:r>
              <a:rPr dirty="0" sz="1700" spc="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Sorghum</a:t>
            </a:r>
          </a:p>
          <a:p>
            <a:pPr marL="0" marR="0">
              <a:lnSpc>
                <a:spcPts val="1700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Beverage,</a:t>
            </a:r>
            <a:r>
              <a:rPr dirty="0" sz="1700" spc="5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Sorghum</a:t>
            </a:r>
            <a:r>
              <a:rPr dirty="0" sz="1700" spc="6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Flour</a:t>
            </a:r>
            <a:r>
              <a:rPr dirty="0" sz="1700" spc="6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70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Maize</a:t>
            </a:r>
            <a:r>
              <a:rPr dirty="0" sz="1700" spc="3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flour</a:t>
            </a:r>
            <a:r>
              <a:rPr dirty="0" sz="1700" spc="3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identified</a:t>
            </a:r>
            <a:r>
              <a:rPr dirty="0" sz="1700" spc="3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700" spc="3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MSP</a:t>
            </a:r>
          </a:p>
          <a:p>
            <a:pPr marL="0" marR="0">
              <a:lnSpc>
                <a:spcPts val="1700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development.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90328" y="5472528"/>
            <a:ext cx="2782311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committees</a:t>
            </a:r>
            <a:r>
              <a:rPr dirty="0" sz="2000" spc="4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spc="5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partner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led-advocacy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forums.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022182" y="5650861"/>
            <a:ext cx="101494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ABiTrust).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916006" y="5641336"/>
            <a:ext cx="21010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7530" y="314381"/>
            <a:ext cx="467791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chain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mapping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chain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407" y="476583"/>
            <a:ext cx="10758639" cy="1496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1123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dirty="0" sz="5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5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ffffff"/>
                </a:solidFill>
                <a:latin typeface="Calibri"/>
                <a:cs typeface="Calibri"/>
              </a:rPr>
              <a:t>Lessons</a:t>
            </a:r>
            <a:r>
              <a:rPr dirty="0" sz="5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ffffff"/>
                </a:solidFill>
                <a:latin typeface="Calibri"/>
                <a:cs typeface="Calibri"/>
              </a:rPr>
              <a:t>learnt</a:t>
            </a:r>
          </a:p>
          <a:p>
            <a:pPr marL="0" marR="0">
              <a:lnSpc>
                <a:spcPts val="2848"/>
              </a:lnSpc>
              <a:spcBef>
                <a:spcPts val="450"/>
              </a:spcBef>
              <a:spcAft>
                <a:spcPts val="0"/>
              </a:spcAft>
            </a:pPr>
            <a:r>
              <a:rPr dirty="0" sz="25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550" spc="1998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Insecurity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prolonged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dry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region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stakeholder</a:t>
            </a:r>
          </a:p>
          <a:p>
            <a:pPr marL="45720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engagements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affected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agricultural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trade.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6407" y="2032408"/>
            <a:ext cx="10652324" cy="753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550" spc="1998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Absence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inclusive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MSPs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Karamoja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sub-region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slowed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down</a:t>
            </a:r>
          </a:p>
          <a:p>
            <a:pPr marL="45720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progress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establishment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500" spc="5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MSPs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along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chains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6407" y="2845208"/>
            <a:ext cx="10875061" cy="1096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550" spc="1998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predominantly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subsistence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nature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Karamoja</a:t>
            </a:r>
          </a:p>
          <a:p>
            <a:pPr marL="45720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attractive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sector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agro-</a:t>
            </a:r>
          </a:p>
          <a:p>
            <a:pPr marL="45720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pastoral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chains.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6407" y="4000908"/>
            <a:ext cx="10477225" cy="1096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550" spc="1998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government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</a:p>
          <a:p>
            <a:pPr marL="45720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managing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multi-stakeholder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critical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establishing</a:t>
            </a:r>
          </a:p>
          <a:p>
            <a:pPr marL="45720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functional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MSPs.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6407" y="5156608"/>
            <a:ext cx="10095492" cy="1096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550" spc="1998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Increasing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finance,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incentives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farmer</a:t>
            </a:r>
          </a:p>
          <a:p>
            <a:pPr marL="45720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instirutions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essential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stimulating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towards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sustainable,</a:t>
            </a:r>
          </a:p>
          <a:p>
            <a:pPr marL="45720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oriented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diversified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resilient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livelihoods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4209" y="2644390"/>
            <a:ext cx="9423322" cy="1229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Engaging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..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institutional</a:t>
            </a:r>
          </a:p>
          <a:p>
            <a:pPr marL="2121122" marR="0">
              <a:lnSpc>
                <a:spcPts val="4283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barriers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7008" y="4530594"/>
            <a:ext cx="3783299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1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5195" y="610927"/>
            <a:ext cx="741132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What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is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a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Multistakeholder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Platform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(MSP)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730" y="2735908"/>
            <a:ext cx="9679830" cy="3289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……..</a:t>
            </a:r>
            <a:r>
              <a:rPr dirty="0" sz="40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ed7d31"/>
                </a:solidFill>
                <a:latin typeface="Calibri"/>
                <a:cs typeface="Calibri"/>
              </a:rPr>
              <a:t>space</a:t>
            </a:r>
            <a:r>
              <a:rPr dirty="0" sz="400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ed7d31"/>
                </a:solidFill>
                <a:latin typeface="Calibri"/>
                <a:cs typeface="Calibri"/>
              </a:rPr>
              <a:t>or</a:t>
            </a:r>
            <a:r>
              <a:rPr dirty="0" sz="400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ed7d31"/>
                </a:solidFill>
                <a:latin typeface="Calibri"/>
                <a:cs typeface="Calibri"/>
              </a:rPr>
              <a:t>activity</a:t>
            </a:r>
            <a:r>
              <a:rPr dirty="0" sz="4000" spc="23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ed7d31"/>
                </a:solidFill>
                <a:latin typeface="Calibri"/>
                <a:cs typeface="Calibri"/>
              </a:rPr>
              <a:t>that</a:t>
            </a:r>
            <a:r>
              <a:rPr dirty="0" sz="4000" spc="-47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brings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together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4000"/>
              </a:lnSpc>
              <a:spcBef>
                <a:spcPts val="320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diverse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dirty="0" sz="4000" spc="-19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ed7d31"/>
                </a:solidFill>
                <a:latin typeface="Calibri"/>
                <a:cs typeface="Calibri"/>
              </a:rPr>
              <a:t>organizations</a:t>
            </a:r>
            <a:r>
              <a:rPr dirty="0" sz="400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ed7d31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4000"/>
              </a:lnSpc>
              <a:spcBef>
                <a:spcPts val="3200"/>
              </a:spcBef>
              <a:spcAft>
                <a:spcPts val="0"/>
              </a:spcAft>
            </a:pPr>
            <a:r>
              <a:rPr dirty="0" sz="4000">
                <a:solidFill>
                  <a:srgbClr val="ed7d31"/>
                </a:solidFill>
                <a:latin typeface="Calibri"/>
                <a:cs typeface="Calibri"/>
              </a:rPr>
              <a:t>individuals</a:t>
            </a:r>
            <a:r>
              <a:rPr dirty="0" sz="4000" spc="-1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4000" spc="-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address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specific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issue</a:t>
            </a:r>
            <a:r>
              <a:rPr dirty="0" sz="4000" spc="11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  <a:p>
            <a:pPr marL="0" marR="0">
              <a:lnSpc>
                <a:spcPts val="4000"/>
              </a:lnSpc>
              <a:spcBef>
                <a:spcPts val="3199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affects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them.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66946" y="3759892"/>
            <a:ext cx="1844726" cy="166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00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Women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farmer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irrigating</a:t>
            </a:r>
          </a:p>
          <a:p>
            <a:pPr marL="136487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vegetable</a:t>
            </a:r>
          </a:p>
          <a:p>
            <a:pPr marL="62569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</a:p>
          <a:p>
            <a:pPr marL="125995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bank,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Doba</a:t>
            </a:r>
          </a:p>
          <a:p>
            <a:pPr marL="657993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2221" y="610927"/>
            <a:ext cx="335569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Experience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Sharing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731" y="2001746"/>
            <a:ext cx="8449253" cy="1033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experiences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MSPs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context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share: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0731" y="3634158"/>
            <a:ext cx="6769360" cy="23477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4050" spc="2861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objective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why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</a:p>
          <a:p>
            <a:pPr marL="571500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established/supported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MSPs,</a:t>
            </a:r>
          </a:p>
          <a:p>
            <a:pPr marL="0" marR="0">
              <a:lnSpc>
                <a:spcPts val="452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40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4050" spc="1956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challenge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and;</a:t>
            </a:r>
          </a:p>
          <a:p>
            <a:pPr marL="0" marR="0">
              <a:lnSpc>
                <a:spcPts val="4524"/>
              </a:lnSpc>
              <a:spcBef>
                <a:spcPts val="173"/>
              </a:spcBef>
              <a:spcAft>
                <a:spcPts val="0"/>
              </a:spcAft>
            </a:pPr>
            <a:r>
              <a:rPr dirty="0" sz="40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4050" spc="2861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lesson.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3934" y="610927"/>
            <a:ext cx="8211931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Stages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in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the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MSP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Process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(SHARED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d607d"/>
                </a:solidFill>
                <a:latin typeface="Calibri"/>
                <a:cs typeface="Calibri"/>
              </a:rPr>
              <a:t>framework)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20510" y="2293473"/>
            <a:ext cx="9601628" cy="14828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The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Ethiopia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–Uganda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case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stories: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Lab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3600"/>
              </a:lnSpc>
              <a:spcBef>
                <a:spcPts val="288"/>
              </a:spcBef>
              <a:spcAft>
                <a:spcPts val="0"/>
              </a:spcAft>
            </a:pP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Experiences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on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Creating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and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Managing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Functional</a:t>
            </a:r>
          </a:p>
          <a:p>
            <a:pPr marL="0" marR="0">
              <a:lnSpc>
                <a:spcPts val="3600"/>
              </a:lnSpc>
              <a:spcBef>
                <a:spcPts val="287"/>
              </a:spcBef>
              <a:spcAft>
                <a:spcPts val="0"/>
              </a:spcAft>
            </a:pP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and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Effective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Multi-Stakeholder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Platforms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0313" y="4610278"/>
            <a:ext cx="6305901" cy="777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MSP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Process,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Int’d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Landscape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Mgmt.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FS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Ethiopia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2684" y="206013"/>
            <a:ext cx="10717811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Problem:</a:t>
            </a:r>
            <a:r>
              <a:rPr dirty="0" sz="2000" spc="-18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Highly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degraded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vulnerable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environments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holder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farmers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depend;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Associated</a:t>
            </a:r>
            <a:r>
              <a:rPr dirty="0" sz="2000" spc="7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erosion</a:t>
            </a:r>
            <a:r>
              <a:rPr dirty="0" sz="2000" spc="6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spc="7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declining</a:t>
            </a:r>
            <a:r>
              <a:rPr dirty="0" sz="2000" spc="7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soil</a:t>
            </a:r>
            <a:r>
              <a:rPr dirty="0" sz="2000" spc="7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fertility;</a:t>
            </a:r>
            <a:r>
              <a:rPr dirty="0" sz="2000" spc="6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Prevalence</a:t>
            </a:r>
            <a:r>
              <a:rPr dirty="0" sz="2000" spc="6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7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dirty="0" sz="2000" spc="65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insecurity</a:t>
            </a:r>
            <a:r>
              <a:rPr dirty="0" sz="2000" spc="7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dirty="0" sz="2000" spc="71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6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dirty="0" sz="2000" spc="6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5364" y="1221676"/>
            <a:ext cx="10999130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Project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Title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Landscape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Enhance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Security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Ecosystem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Resilience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Ethiopia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Project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Duration:</a:t>
            </a:r>
            <a:r>
              <a:rPr dirty="0" sz="2000" spc="-91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2017-2022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4063" y="2286244"/>
            <a:ext cx="9747222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Project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goal:</a:t>
            </a:r>
            <a:r>
              <a:rPr dirty="0" sz="2000" spc="112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-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enhance</a:t>
            </a:r>
            <a:r>
              <a:rPr dirty="0" sz="2000" spc="15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long-term</a:t>
            </a:r>
            <a:r>
              <a:rPr dirty="0" sz="2000" spc="1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sustainability</a:t>
            </a:r>
            <a:r>
              <a:rPr dirty="0" sz="2000" spc="13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spc="1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resilience</a:t>
            </a:r>
            <a:r>
              <a:rPr dirty="0" sz="2000" spc="1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1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dirty="0" sz="2000" spc="8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2000" spc="9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addressing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environmental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drivers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insecurity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Ethiopia.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4063" y="3106530"/>
            <a:ext cx="9640217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Component</a:t>
            </a:r>
            <a:r>
              <a:rPr dirty="0" sz="2000" spc="451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Institutional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frameworks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enhanced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biodiversity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ecosystem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goods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within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Component</a:t>
            </a:r>
            <a:r>
              <a:rPr dirty="0" sz="2000" spc="451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Scaling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Landscape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approach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achieve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improved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productivity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smallholder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innovative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transformations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non-farm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livelihoods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4063" y="4630530"/>
            <a:ext cx="834419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Component</a:t>
            </a:r>
            <a:r>
              <a:rPr dirty="0" sz="2000" spc="451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dirty="0" sz="2000" spc="4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Management,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Learning,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7502" y="5045522"/>
            <a:ext cx="9465908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Strategy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applies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0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integrated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approach</a:t>
            </a:r>
            <a:r>
              <a:rPr dirty="0" sz="2000" spc="-127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tackles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environmental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socio-economic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drivers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food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insecurity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focus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landscape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(ILM)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achieve</a:t>
            </a:r>
            <a:r>
              <a:rPr dirty="0" sz="2000" spc="-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food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production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resilience</a:t>
            </a:r>
            <a:r>
              <a:rPr dirty="0" sz="2000" spc="-66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landscapes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pressure.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combines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land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choices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Resources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(INRM)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000" spc="18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climate-smart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agriculture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value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chain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gender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responsiveness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4013" y="124818"/>
            <a:ext cx="2707104" cy="998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9706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b050"/>
                </a:solidFill>
                <a:latin typeface="Calibri"/>
                <a:cs typeface="Calibri"/>
              </a:rPr>
              <a:t>2.</a:t>
            </a:r>
            <a:r>
              <a:rPr dirty="0" sz="1800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600" b="1" u="sng">
                <a:solidFill>
                  <a:srgbClr val="00b050"/>
                </a:solidFill>
                <a:latin typeface="Calibri"/>
                <a:cs typeface="Calibri"/>
              </a:rPr>
              <a:t>Identifying</a:t>
            </a:r>
            <a:r>
              <a:rPr dirty="0" sz="1600" b="1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600" b="1" u="sng">
                <a:solidFill>
                  <a:srgbClr val="00b050"/>
                </a:solidFill>
                <a:latin typeface="Calibri"/>
                <a:cs typeface="Calibri"/>
              </a:rPr>
              <a:t>stakeholder</a:t>
            </a:r>
            <a:r>
              <a:rPr dirty="0" sz="1600" spc="-115" b="1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1831"/>
              </a:lnSpc>
              <a:spcBef>
                <a:spcPts val="89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HVVBED+Wingdings-Regular"/>
                <a:cs typeface="HVVBED+Wingdings-Regular"/>
              </a:rPr>
              <a:t>ü</a:t>
            </a:r>
            <a:r>
              <a:rPr dirty="0" sz="165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level=27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members</a:t>
            </a:r>
          </a:p>
          <a:p>
            <a:pPr marL="0" marR="0">
              <a:lnSpc>
                <a:spcPts val="1831"/>
              </a:lnSpc>
              <a:spcBef>
                <a:spcPts val="3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HVVBED+Wingdings-Regular"/>
                <a:cs typeface="HVVBED+Wingdings-Regular"/>
              </a:rPr>
              <a:t>ü</a:t>
            </a:r>
            <a:r>
              <a:rPr dirty="0" sz="165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District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=7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  <a:p>
            <a:pPr marL="28575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members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64762" y="268239"/>
            <a:ext cx="2449919" cy="815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525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3.</a:t>
            </a: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Agreeing</a:t>
            </a: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on</a:t>
            </a: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process</a:t>
            </a:r>
          </a:p>
          <a:p>
            <a:pPr marL="426231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for</a:t>
            </a: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u="sng">
                <a:solidFill>
                  <a:srgbClr val="00b050"/>
                </a:solidFill>
                <a:latin typeface="Calibri"/>
                <a:cs typeface="Calibri"/>
              </a:rPr>
              <a:t>engagement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5475" y="309913"/>
            <a:ext cx="264272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MSP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Engagement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Process,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Ethiopia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4013" y="1089964"/>
            <a:ext cx="2658742" cy="1740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HVVBED+Wingdings-Regular"/>
                <a:cs typeface="HVVBED+Wingdings-Regular"/>
              </a:rPr>
              <a:t>ü</a:t>
            </a:r>
            <a:r>
              <a:rPr dirty="0" sz="165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Organize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context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</a:p>
          <a:p>
            <a:pPr marL="28575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committees;</a:t>
            </a:r>
          </a:p>
          <a:p>
            <a:pPr marL="0" marR="0">
              <a:lnSpc>
                <a:spcPts val="184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teams.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Members</a:t>
            </a:r>
          </a:p>
          <a:p>
            <a:pPr marL="28575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relevant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offices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CWT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61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CWT)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Gender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District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28575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Community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levels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64762" y="1091199"/>
            <a:ext cx="2040752" cy="815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75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Awareness: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concepts,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approaches,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4352" y="1424731"/>
            <a:ext cx="1940775" cy="820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891" marR="0">
              <a:lnSpc>
                <a:spcPts val="18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50" b="1">
                <a:solidFill>
                  <a:srgbClr val="00b050"/>
                </a:solidFill>
                <a:latin typeface="Calibri"/>
                <a:cs typeface="Calibri"/>
              </a:rPr>
              <a:t>1.</a:t>
            </a:r>
            <a:r>
              <a:rPr dirty="0" sz="1850" spc="852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Identifying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the</a:t>
            </a:r>
          </a:p>
          <a:p>
            <a:pPr marL="720412" marR="0">
              <a:lnSpc>
                <a:spcPts val="180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System</a:t>
            </a:r>
            <a:r>
              <a:rPr dirty="0" sz="1800" b="1">
                <a:solidFill>
                  <a:srgbClr val="00b05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Overall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64762" y="1872915"/>
            <a:ext cx="234655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02176" y="1914159"/>
            <a:ext cx="202443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64762" y="2147235"/>
            <a:ext cx="2264918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850" spc="149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financial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guidelines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0102" y="2252453"/>
            <a:ext cx="1345715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  <a:p>
            <a:pPr marL="75143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Situation</a:t>
            </a:r>
          </a:p>
          <a:p>
            <a:pPr marL="414031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4352" y="3034169"/>
            <a:ext cx="1994319" cy="856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Potentials,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opportunities</a:t>
            </a:r>
          </a:p>
          <a:p>
            <a:pPr marL="2857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risks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drafted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62076" y="3116284"/>
            <a:ext cx="3345398" cy="541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4.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Managing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MSP,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facilitation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and</a:t>
            </a:r>
          </a:p>
          <a:p>
            <a:pPr marL="1031316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governance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57814" y="3625172"/>
            <a:ext cx="3668183" cy="1403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HVVBED+Wingdings-Regular"/>
                <a:cs typeface="HVVBED+Wingdings-Regular"/>
              </a:rPr>
              <a:t>v</a:t>
            </a:r>
            <a:r>
              <a:rPr dirty="0" sz="18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include: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Roles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responsibilities</a:t>
            </a:r>
          </a:p>
          <a:p>
            <a:pPr marL="45720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focus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  <a:p>
            <a:pPr marL="7429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strategic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directions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major</a:t>
            </a:r>
          </a:p>
          <a:p>
            <a:pPr marL="74295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out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puts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97636" y="3934185"/>
            <a:ext cx="253021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5.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Ensuring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b="1" u="sng">
                <a:solidFill>
                  <a:srgbClr val="00b050"/>
                </a:solidFill>
                <a:latin typeface="Calibri"/>
                <a:cs typeface="Calibri"/>
              </a:rPr>
              <a:t>Sustainability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67430" y="4166480"/>
            <a:ext cx="3701045" cy="2229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Maintain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Regular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meetings;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undertake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meeting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twice</a:t>
            </a:r>
          </a:p>
          <a:p>
            <a:pPr marL="2857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year.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District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least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once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month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Update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members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turnover</a:t>
            </a:r>
          </a:p>
          <a:p>
            <a:pPr marL="0" marR="0">
              <a:lnSpc>
                <a:spcPts val="184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Organize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training;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Undertake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objectives-based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</a:p>
          <a:p>
            <a:pPr marL="2857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sharing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visits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levels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national,</a:t>
            </a:r>
          </a:p>
          <a:p>
            <a:pPr marL="28575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regional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woreda)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215014" y="4995281"/>
            <a:ext cx="2831965" cy="856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District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detail</a:t>
            </a:r>
          </a:p>
          <a:p>
            <a:pPr marL="28575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activities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review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</a:p>
          <a:p>
            <a:pPr marL="2857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plan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quarterly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57814" y="5819732"/>
            <a:ext cx="3283524" cy="580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HVVBED+Wingdings-Regular"/>
                <a:cs typeface="HVVBED+Wingdings-Regular"/>
              </a:rPr>
              <a:t>v</a:t>
            </a:r>
            <a:r>
              <a:rPr dirty="0" sz="18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Discussions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conducted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get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understanding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67430" y="6361040"/>
            <a:ext cx="2994857" cy="27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KMMQHT+ArialMT"/>
                <a:cs typeface="KMMQHT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KMMQHT+ArialMT"/>
                <a:cs typeface="KMMQHT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(physical)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87440" y="1007484"/>
            <a:ext cx="196790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91348" y="2173435"/>
            <a:ext cx="5447679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050" spc="1413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priorities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45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fact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MSP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members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politically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assigned;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91348" y="2849075"/>
            <a:ext cx="4909048" cy="611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050" spc="1413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Frequent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turnover;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require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frequent</a:t>
            </a:r>
          </a:p>
          <a:p>
            <a:pPr marL="34290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building.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91348" y="3524715"/>
            <a:ext cx="2766851" cy="337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050" spc="1413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Conflict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2221" y="607407"/>
            <a:ext cx="2534151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Lesson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learned: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730" y="1958516"/>
            <a:ext cx="5765710" cy="823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HVVBED+Wingdings-Regular"/>
                <a:cs typeface="HVVBED+Wingdings-Regular"/>
              </a:rPr>
              <a:t>v</a:t>
            </a:r>
            <a:r>
              <a:rPr dirty="0" sz="2050" spc="3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MSP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guidance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integrate</a:t>
            </a:r>
          </a:p>
          <a:p>
            <a:pPr marL="3429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different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stakeholders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enhance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bottom-up</a:t>
            </a:r>
          </a:p>
          <a:p>
            <a:pPr marL="3429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approach;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1096" y="2006064"/>
            <a:ext cx="5029966" cy="125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0000"/>
                </a:solidFill>
                <a:latin typeface="HVVBED+Wingdings-Regular"/>
                <a:cs typeface="HVVBED+Wingdings-Regular"/>
              </a:rPr>
              <a:t>v</a:t>
            </a:r>
            <a:r>
              <a:rPr dirty="0" sz="2050" spc="-8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Creativeness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improved</a:t>
            </a:r>
            <a:r>
              <a:rPr dirty="0" sz="2000" spc="-87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new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ideas,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agendas;</a:t>
            </a:r>
          </a:p>
          <a:p>
            <a:pPr marL="0" marR="0">
              <a:lnSpc>
                <a:spcPts val="2275"/>
              </a:lnSpc>
              <a:spcBef>
                <a:spcPts val="7"/>
              </a:spcBef>
              <a:spcAft>
                <a:spcPts val="0"/>
              </a:spcAft>
            </a:pPr>
            <a:r>
              <a:rPr dirty="0" sz="2050">
                <a:solidFill>
                  <a:srgbClr val="ff0000"/>
                </a:solidFill>
                <a:latin typeface="HVVBED+Wingdings-Regular"/>
                <a:cs typeface="HVVBED+Wingdings-Regular"/>
              </a:rPr>
              <a:t>v</a:t>
            </a:r>
            <a:r>
              <a:rPr dirty="0" sz="2050" spc="-8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Capacity</a:t>
            </a:r>
            <a:r>
              <a:rPr dirty="0" sz="2000" spc="18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management;</a:t>
            </a:r>
          </a:p>
          <a:p>
            <a:pPr marL="0" marR="0">
              <a:lnSpc>
                <a:spcPts val="2275"/>
              </a:lnSpc>
              <a:spcBef>
                <a:spcPts val="7"/>
              </a:spcBef>
              <a:spcAft>
                <a:spcPts val="0"/>
              </a:spcAft>
            </a:pPr>
            <a:r>
              <a:rPr dirty="0" sz="2050">
                <a:solidFill>
                  <a:srgbClr val="ff0000"/>
                </a:solidFill>
                <a:latin typeface="HVVBED+Wingdings-Regular"/>
                <a:cs typeface="HVVBED+Wingdings-Regular"/>
              </a:rPr>
              <a:t>v</a:t>
            </a:r>
            <a:r>
              <a:rPr dirty="0" sz="2050" spc="-8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Decision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making</a:t>
            </a:r>
            <a:r>
              <a:rPr dirty="0" sz="20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improved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local.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730" y="2817035"/>
            <a:ext cx="5917466" cy="1067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HVVBED+Wingdings-Regular"/>
                <a:cs typeface="HVVBED+Wingdings-Regular"/>
              </a:rPr>
              <a:t>v</a:t>
            </a:r>
            <a:r>
              <a:rPr dirty="0" sz="2050" spc="3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MSP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</a:p>
          <a:p>
            <a:pPr marL="3429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regions,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ecosystems,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socio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contexts</a:t>
            </a:r>
          </a:p>
          <a:p>
            <a:pPr marL="3429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productive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sectors,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9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fits</a:t>
            </a:r>
          </a:p>
          <a:p>
            <a:pPr marL="3429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all”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recipe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proper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0730" y="3919395"/>
            <a:ext cx="4550557" cy="33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HVVBED+Wingdings-Regular"/>
                <a:cs typeface="HVVBED+Wingdings-Regular"/>
              </a:rPr>
              <a:t>v</a:t>
            </a:r>
            <a:r>
              <a:rPr dirty="0" sz="2050" spc="3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MSP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7930" y="4217134"/>
            <a:ext cx="5104888" cy="1693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450" spc="1161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identification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10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community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priorities</a:t>
            </a:r>
          </a:p>
          <a:p>
            <a:pPr marL="0" marR="0">
              <a:lnSpc>
                <a:spcPts val="273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450" spc="1161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ownership</a:t>
            </a:r>
          </a:p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MMQHT+ArialMT"/>
                <a:cs typeface="KMMQHT+ArialMT"/>
              </a:rPr>
              <a:t>•</a:t>
            </a:r>
            <a:r>
              <a:rPr dirty="0" sz="2450" spc="1161">
                <a:solidFill>
                  <a:srgbClr val="ffffff"/>
                </a:solidFill>
                <a:latin typeface="KMMQHT+ArialMT"/>
                <a:cs typeface="KMMQHT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</a:p>
          <a:p>
            <a:pPr marL="3429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mobilized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7967" y="671937"/>
            <a:ext cx="1095920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Learning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Lab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1: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Multi-stakeholder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engagement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d607d"/>
                </a:solidFill>
                <a:latin typeface="Calibri"/>
                <a:cs typeface="Calibri"/>
              </a:rPr>
              <a:t>processes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6124" y="1668876"/>
            <a:ext cx="11701457" cy="18039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Experiences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on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Creating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and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Managing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Functional</a:t>
            </a:r>
          </a:p>
          <a:p>
            <a:pPr marL="667022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and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Effective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Multi-Stakeholder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Platforms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in</a:t>
            </a:r>
          </a:p>
          <a:p>
            <a:pPr marL="3366405" marR="0">
              <a:lnSpc>
                <a:spcPts val="4400"/>
              </a:lnSpc>
              <a:spcBef>
                <a:spcPts val="302"/>
              </a:spcBef>
              <a:spcAft>
                <a:spcPts val="0"/>
              </a:spcAft>
            </a:pP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Ethiopia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and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55a11"/>
                </a:solidFill>
                <a:latin typeface="Calibri"/>
                <a:cs typeface="Calibri"/>
              </a:rPr>
              <a:t>Uganda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925" y="4960515"/>
            <a:ext cx="11013248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Co-led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Ethiopia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Uganda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collaboration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UNEP,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FAO,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ICRAF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400" spc="2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UNDP-AGRA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2022-10-11T14:20:09-05:00</dcterms:modified>
</cp:coreProperties>
</file>