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2" r:id="rId10"/>
    <p:sldId id="3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A1B"/>
    <a:srgbClr val="95AC55"/>
    <a:srgbClr val="2D607D"/>
    <a:srgbClr val="66BFC9"/>
    <a:srgbClr val="FFD913"/>
    <a:srgbClr val="C7D658"/>
    <a:srgbClr val="947359"/>
    <a:srgbClr val="187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3"/>
    <p:restoredTop sz="93979" autoAdjust="0"/>
  </p:normalViewPr>
  <p:slideViewPr>
    <p:cSldViewPr snapToGrid="0" snapToObjects="1">
      <p:cViewPr varScale="1">
        <p:scale>
          <a:sx n="69" d="100"/>
          <a:sy n="69" d="100"/>
        </p:scale>
        <p:origin x="672" y="44"/>
      </p:cViewPr>
      <p:guideLst/>
    </p:cSldViewPr>
  </p:slideViewPr>
  <p:notesTextViewPr>
    <p:cViewPr>
      <p:scale>
        <a:sx n="225" d="100"/>
        <a:sy n="225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2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28E17E-B513-5241-85F4-ECF91644F3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69F78-9A06-9D49-8ED3-1C20A7473D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EF2A3-1FE0-884F-952B-BF21381F3F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8B680-4137-0743-A28C-89ACC238C6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A38B2-AFD9-3B46-8F56-D47E523568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ED7C0-8AD2-3941-B32F-2A7D2302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6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01E76-2951-CE4E-BB06-AC3A3CCBA3B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70848-7611-CD41-AE0C-10303D265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70848-7611-CD41-AE0C-10303D2655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89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AC2A-0FF1-F34C-AF51-47FA4DFC385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9AF5AC2A-0FF1-F34C-AF51-47FA4DFC38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29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Mettez en évidence l'expérience de votre projet en matière de promotion de solutions durables pour la restauration des terres et la résilience à la sécheresse, y compris les principaux résultats cumulés depuis le début du projet sur les indicateurs environnementaux (par exemple, les indicateurs de base du FEM-7).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AF5AC2A-0FF1-F34C-AF51-47FA4DFC38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74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AF5AC2A-0FF1-F34C-AF51-47FA4DFC38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10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9AF5AC2A-0FF1-F34C-AF51-47FA4DFC38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50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9AF5AC2A-0FF1-F34C-AF51-47FA4DFC38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7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9AF5AC2A-0FF1-F34C-AF51-47FA4DFC38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889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9AF5AC2A-0FF1-F34C-AF51-47FA4DFC38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27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70848-7611-CD41-AE0C-10303D2655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2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BFEC16-8A64-C14B-9605-B35236E91248}"/>
              </a:ext>
            </a:extLst>
          </p:cNvPr>
          <p:cNvSpPr/>
          <p:nvPr userDrawn="1"/>
        </p:nvSpPr>
        <p:spPr>
          <a:xfrm>
            <a:off x="0" y="-4058"/>
            <a:ext cx="12192000" cy="6862058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5076F-AF15-CC4C-91ED-62D3A7E9D73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3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B0243B-297C-6B49-0CA7-0DB64B5ADA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15076F-AF15-CC4C-91ED-62D3A7E9D73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1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B0243B-297C-6B49-0CA7-0DB64B5ADA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15076F-AF15-CC4C-91ED-62D3A7E9D73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4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B0243B-297C-6B49-0CA7-0DB64B5ADA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15076F-AF15-CC4C-91ED-62D3A7E9D73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3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82" y="527656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4616" y="524161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291" y="1956636"/>
            <a:ext cx="5991497" cy="43641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756A8-4CA2-D446-AA11-D382916D16D7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061B4-EB89-4948-A63D-CACBC7A297C3}"/>
              </a:ext>
            </a:extLst>
          </p:cNvPr>
          <p:cNvSpPr/>
          <p:nvPr userDrawn="1"/>
        </p:nvSpPr>
        <p:spPr>
          <a:xfrm>
            <a:off x="0" y="1542305"/>
            <a:ext cx="6392091" cy="19279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5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F41C50-07FC-F74C-8358-5600694E57F7}"/>
              </a:ext>
            </a:extLst>
          </p:cNvPr>
          <p:cNvSpPr/>
          <p:nvPr userDrawn="1"/>
        </p:nvSpPr>
        <p:spPr>
          <a:xfrm>
            <a:off x="0" y="-4763"/>
            <a:ext cx="6015038" cy="6862763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EDC20-54C9-D346-9DEC-5902904A1924}"/>
              </a:ext>
            </a:extLst>
          </p:cNvPr>
          <p:cNvSpPr/>
          <p:nvPr userDrawn="1"/>
        </p:nvSpPr>
        <p:spPr>
          <a:xfrm>
            <a:off x="5661025" y="-4763"/>
            <a:ext cx="2071688" cy="166688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09FD1-34CB-084E-9C53-F813B9EBA3E0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46578-F1D3-7D41-B3DF-5D1A39E5AE53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283" y="530588"/>
            <a:ext cx="5417389" cy="465663"/>
          </a:xfrm>
        </p:spPr>
        <p:txBody>
          <a:bodyPr anchor="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530588"/>
            <a:ext cx="5408158" cy="59311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97283" y="1223682"/>
            <a:ext cx="5417389" cy="49825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54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5F048F-FDD6-2040-8BD4-7E0A68D696F9}"/>
              </a:ext>
            </a:extLst>
          </p:cNvPr>
          <p:cNvSpPr/>
          <p:nvPr userDrawn="1"/>
        </p:nvSpPr>
        <p:spPr>
          <a:xfrm>
            <a:off x="6400800" y="0"/>
            <a:ext cx="5791200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91A44-90BC-564E-B418-F3B398683884}"/>
              </a:ext>
            </a:extLst>
          </p:cNvPr>
          <p:cNvSpPr/>
          <p:nvPr userDrawn="1"/>
        </p:nvSpPr>
        <p:spPr>
          <a:xfrm>
            <a:off x="10118725" y="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F592A-B90B-5746-845F-1B24C19C01F5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5DF8A8-85C3-FD42-9637-939496CCE1D8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26" y="574131"/>
            <a:ext cx="5450334" cy="547304"/>
          </a:xfrm>
        </p:spPr>
        <p:txBody>
          <a:bodyPr anchor="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74544" y="574131"/>
            <a:ext cx="5120640" cy="579183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2725" y="1552756"/>
            <a:ext cx="5450334" cy="48132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70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bg1"/>
                </a:solidFill>
                <a:latin typeface="Equilibrium"/>
                <a:cs typeface="Equilibr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D607D"/>
                </a:solidFill>
                <a:latin typeface="Equilibrium-Light"/>
                <a:cs typeface="Equilibrium-Light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286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909" y="924213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5463" y="924213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909" y="2149434"/>
            <a:ext cx="5991497" cy="42165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756A8-4CA2-D446-AA11-D382916D16D7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501D8-268F-3041-A4AA-D194BBEB73AC}"/>
              </a:ext>
            </a:extLst>
          </p:cNvPr>
          <p:cNvSpPr/>
          <p:nvPr userDrawn="1"/>
        </p:nvSpPr>
        <p:spPr>
          <a:xfrm>
            <a:off x="5792059" y="1841679"/>
            <a:ext cx="6399941" cy="180304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6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7BDEE-EE5E-7146-B56E-A3D1E528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37224-C7D5-E64B-AB1E-8CE30AB8B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1A6F8-FD9B-9948-B703-15AFB25E5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9C4-599B-0F4F-AC79-3DBD804BD11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D3958-9C4A-5245-AED8-9F6575796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C976-6439-3F43-B8CE-BE84C7BEB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17F7-34E1-124B-986B-67C7833E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18" Type="http://schemas.openxmlformats.org/officeDocument/2006/relationships/image" Target="../media/image26.emf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17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resilientfoodsystems.co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5" Type="http://schemas.openxmlformats.org/officeDocument/2006/relationships/hyperlink" Target="https://twitter.com/ResFoodSystems" TargetMode="External"/><Relationship Id="rId10" Type="http://schemas.openxmlformats.org/officeDocument/2006/relationships/image" Target="../media/image21.png"/><Relationship Id="rId19" Type="http://schemas.openxmlformats.org/officeDocument/2006/relationships/image" Target="../media/image27.emf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hyperlink" Target="https://www.facebook.com/ResilientFoodSystem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16849A-3BC6-472E-94E3-22C9807A5761}"/>
              </a:ext>
            </a:extLst>
          </p:cNvPr>
          <p:cNvSpPr/>
          <p:nvPr/>
        </p:nvSpPr>
        <p:spPr>
          <a:xfrm>
            <a:off x="4603532" y="4950372"/>
            <a:ext cx="5980386" cy="903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Building Resilient Value Chains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402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420600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12186005" y="0"/>
                </a:moveTo>
                <a:lnTo>
                  <a:pt x="0" y="0"/>
                </a:lnTo>
                <a:lnTo>
                  <a:pt x="0" y="6858000"/>
                </a:lnTo>
                <a:lnTo>
                  <a:pt x="12186005" y="6858000"/>
                </a:lnTo>
                <a:lnTo>
                  <a:pt x="12186005" y="0"/>
                </a:lnTo>
                <a:close/>
              </a:path>
            </a:pathLst>
          </a:custGeom>
          <a:solidFill>
            <a:srgbClr val="2D607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803775"/>
            <a:ext cx="11826240" cy="1690370"/>
            <a:chOff x="0" y="4803775"/>
            <a:chExt cx="11826240" cy="1690370"/>
          </a:xfrm>
        </p:grpSpPr>
        <p:sp>
          <p:nvSpPr>
            <p:cNvPr id="4" name="object 4"/>
            <p:cNvSpPr/>
            <p:nvPr/>
          </p:nvSpPr>
          <p:spPr>
            <a:xfrm>
              <a:off x="0" y="4803775"/>
              <a:ext cx="11826240" cy="1690370"/>
            </a:xfrm>
            <a:custGeom>
              <a:avLst/>
              <a:gdLst/>
              <a:ahLst/>
              <a:cxnLst/>
              <a:rect l="l" t="t" r="r" b="b"/>
              <a:pathLst>
                <a:path w="11826240" h="1690370">
                  <a:moveTo>
                    <a:pt x="11825998" y="0"/>
                  </a:moveTo>
                  <a:lnTo>
                    <a:pt x="0" y="0"/>
                  </a:lnTo>
                  <a:lnTo>
                    <a:pt x="0" y="1689747"/>
                  </a:lnTo>
                  <a:lnTo>
                    <a:pt x="11825998" y="1689747"/>
                  </a:lnTo>
                  <a:lnTo>
                    <a:pt x="11825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33442" y="5525312"/>
              <a:ext cx="452564" cy="4525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7494" y="5525315"/>
              <a:ext cx="518980" cy="4523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45166" y="5537319"/>
              <a:ext cx="504926" cy="4405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5711" y="5583940"/>
              <a:ext cx="1050857" cy="3353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9286" y="5525315"/>
              <a:ext cx="452551" cy="4502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08340" y="5441085"/>
              <a:ext cx="274928" cy="6210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48505" y="5560618"/>
              <a:ext cx="957821" cy="3819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85902" y="5478696"/>
              <a:ext cx="761040" cy="5479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04556" y="5538482"/>
              <a:ext cx="734191" cy="42621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435237" y="5036986"/>
            <a:ext cx="870669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I" sz="1150" b="1" i="0" u="none" strike="noStrike" kern="1200" cap="none" spc="-5" normalizeH="0" baseline="0" dirty="0" err="1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Dirig</a:t>
            </a:r>
            <a:r>
              <a:rPr kumimoji="0" lang="pt-BR" sz="1150" b="1" i="0" u="none" strike="noStrike" kern="1200" cap="none" spc="-5" normalizeH="0" baseline="0" noProof="0" dirty="0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é par </a:t>
            </a:r>
            <a:r>
              <a:rPr kumimoji="0" sz="1150" b="1" i="0" u="none" strike="noStrike" kern="1200" cap="none" spc="-10" normalizeH="0" baseline="0" noProof="0" dirty="0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: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News Gothic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7296" y="5036986"/>
            <a:ext cx="1028700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1" i="0" u="none" strike="noStrike" kern="1200" cap="none" spc="0" normalizeH="0" baseline="0" noProof="0" dirty="0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S</a:t>
            </a: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o</a:t>
            </a:r>
            <a:r>
              <a:rPr kumimoji="0" sz="1150" b="1" i="0" u="none" strike="noStrike" kern="1200" cap="none" spc="0" normalizeH="0" baseline="0" noProof="0" dirty="0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u</a:t>
            </a: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tenu par </a:t>
            </a:r>
            <a:r>
              <a:rPr kumimoji="0" sz="1150" b="1" i="0" u="none" strike="noStrike" kern="1200" cap="none" spc="-10" normalizeH="0" baseline="0" noProof="0" dirty="0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: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News Gothic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36060" y="5036986"/>
            <a:ext cx="1543749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50" b="1" i="0" u="none" strike="noStrike" kern="1200" cap="none" spc="-5" normalizeH="0" baseline="0" noProof="0" dirty="0" err="1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En</a:t>
            </a:r>
            <a:r>
              <a:rPr kumimoji="0" lang="pt-BR" sz="1150" b="1" i="0" u="none" strike="noStrike" kern="1200" cap="none" spc="-5" normalizeH="0" baseline="0" noProof="0" dirty="0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 </a:t>
            </a:r>
            <a:r>
              <a:rPr kumimoji="0" lang="pt-BR" sz="1150" b="1" i="0" u="none" strike="noStrike" kern="1200" cap="none" spc="-5" normalizeH="0" baseline="0" noProof="0" dirty="0" err="1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partenariat</a:t>
            </a:r>
            <a:r>
              <a:rPr kumimoji="0" lang="pt-BR" sz="1150" b="1" i="0" u="none" strike="noStrike" kern="1200" cap="none" spc="-5" normalizeH="0" baseline="0" noProof="0" dirty="0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 </a:t>
            </a:r>
            <a:r>
              <a:rPr kumimoji="0" lang="pt-BR" sz="1150" b="1" i="0" u="none" strike="noStrike" kern="1200" cap="none" spc="-5" normalizeH="0" baseline="0" noProof="0" dirty="0" err="1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avec</a:t>
            </a:r>
            <a:r>
              <a:rPr kumimoji="0" lang="pt-BR" sz="1150" b="1" i="0" u="none" strike="noStrike" kern="1200" cap="none" spc="-5" normalizeH="0" baseline="0" noProof="0" dirty="0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 </a:t>
            </a:r>
            <a:r>
              <a:rPr kumimoji="0" sz="1150" b="1" i="0" u="none" strike="noStrike" kern="1200" cap="none" spc="0" normalizeH="0" baseline="0" noProof="0" dirty="0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News Gothic MT"/>
                <a:ea typeface="+mn-ea"/>
                <a:cs typeface="News Gothic MT"/>
              </a:rPr>
              <a:t>: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News Gothic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054259" y="5085160"/>
            <a:ext cx="1773555" cy="1127125"/>
            <a:chOff x="2054259" y="5085160"/>
            <a:chExt cx="1773555" cy="1127125"/>
          </a:xfrm>
        </p:grpSpPr>
        <p:sp>
          <p:nvSpPr>
            <p:cNvPr id="24" name="object 24"/>
            <p:cNvSpPr/>
            <p:nvPr/>
          </p:nvSpPr>
          <p:spPr>
            <a:xfrm>
              <a:off x="2061123" y="5085160"/>
              <a:ext cx="0" cy="1127125"/>
            </a:xfrm>
            <a:custGeom>
              <a:avLst/>
              <a:gdLst/>
              <a:ahLst/>
              <a:cxnLst/>
              <a:rect l="l" t="t" r="r" b="b"/>
              <a:pathLst>
                <a:path h="1127125">
                  <a:moveTo>
                    <a:pt x="0" y="0"/>
                  </a:moveTo>
                  <a:lnTo>
                    <a:pt x="0" y="1127125"/>
                  </a:lnTo>
                </a:path>
              </a:pathLst>
            </a:custGeom>
            <a:ln w="13728">
              <a:solidFill>
                <a:srgbClr val="2D60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820467" y="5085160"/>
              <a:ext cx="0" cy="1127125"/>
            </a:xfrm>
            <a:custGeom>
              <a:avLst/>
              <a:gdLst/>
              <a:ahLst/>
              <a:cxnLst/>
              <a:rect l="l" t="t" r="r" b="b"/>
              <a:pathLst>
                <a:path h="1127125">
                  <a:moveTo>
                    <a:pt x="0" y="0"/>
                  </a:moveTo>
                  <a:lnTo>
                    <a:pt x="0" y="1127125"/>
                  </a:lnTo>
                </a:path>
              </a:pathLst>
            </a:custGeom>
            <a:ln w="13728">
              <a:solidFill>
                <a:srgbClr val="2D60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938659" y="2349651"/>
            <a:ext cx="392430" cy="389890"/>
            <a:chOff x="6938659" y="2349651"/>
            <a:chExt cx="392430" cy="389890"/>
          </a:xfrm>
        </p:grpSpPr>
        <p:sp>
          <p:nvSpPr>
            <p:cNvPr id="30" name="object 30"/>
            <p:cNvSpPr/>
            <p:nvPr/>
          </p:nvSpPr>
          <p:spPr>
            <a:xfrm>
              <a:off x="6938659" y="2349651"/>
              <a:ext cx="392430" cy="389890"/>
            </a:xfrm>
            <a:custGeom>
              <a:avLst/>
              <a:gdLst/>
              <a:ahLst/>
              <a:cxnLst/>
              <a:rect l="l" t="t" r="r" b="b"/>
              <a:pathLst>
                <a:path w="392429" h="389889">
                  <a:moveTo>
                    <a:pt x="196246" y="389668"/>
                  </a:moveTo>
                  <a:lnTo>
                    <a:pt x="151226" y="384516"/>
                  </a:lnTo>
                  <a:lnTo>
                    <a:pt x="109911" y="369845"/>
                  </a:lnTo>
                  <a:lnTo>
                    <a:pt x="73474" y="346831"/>
                  </a:lnTo>
                  <a:lnTo>
                    <a:pt x="43090" y="316647"/>
                  </a:lnTo>
                  <a:lnTo>
                    <a:pt x="19934" y="280469"/>
                  </a:lnTo>
                  <a:lnTo>
                    <a:pt x="5179" y="239473"/>
                  </a:lnTo>
                  <a:lnTo>
                    <a:pt x="0" y="194834"/>
                  </a:lnTo>
                  <a:lnTo>
                    <a:pt x="5179" y="150138"/>
                  </a:lnTo>
                  <a:lnTo>
                    <a:pt x="19934" y="109120"/>
                  </a:lnTo>
                  <a:lnTo>
                    <a:pt x="43090" y="72945"/>
                  </a:lnTo>
                  <a:lnTo>
                    <a:pt x="73474" y="42780"/>
                  </a:lnTo>
                  <a:lnTo>
                    <a:pt x="109911" y="19790"/>
                  </a:lnTo>
                  <a:lnTo>
                    <a:pt x="151226" y="5142"/>
                  </a:lnTo>
                  <a:lnTo>
                    <a:pt x="196246" y="0"/>
                  </a:lnTo>
                  <a:lnTo>
                    <a:pt x="241202" y="5142"/>
                  </a:lnTo>
                  <a:lnTo>
                    <a:pt x="282482" y="19790"/>
                  </a:lnTo>
                  <a:lnTo>
                    <a:pt x="318904" y="42780"/>
                  </a:lnTo>
                  <a:lnTo>
                    <a:pt x="349287" y="72945"/>
                  </a:lnTo>
                  <a:lnTo>
                    <a:pt x="372451" y="109120"/>
                  </a:lnTo>
                  <a:lnTo>
                    <a:pt x="387216" y="150138"/>
                  </a:lnTo>
                  <a:lnTo>
                    <a:pt x="392400" y="194834"/>
                  </a:lnTo>
                  <a:lnTo>
                    <a:pt x="387216" y="239473"/>
                  </a:lnTo>
                  <a:lnTo>
                    <a:pt x="372451" y="280469"/>
                  </a:lnTo>
                  <a:lnTo>
                    <a:pt x="349287" y="316647"/>
                  </a:lnTo>
                  <a:lnTo>
                    <a:pt x="318904" y="346831"/>
                  </a:lnTo>
                  <a:lnTo>
                    <a:pt x="282482" y="369845"/>
                  </a:lnTo>
                  <a:lnTo>
                    <a:pt x="241202" y="384516"/>
                  </a:lnTo>
                  <a:lnTo>
                    <a:pt x="196246" y="389668"/>
                  </a:lnTo>
                  <a:close/>
                </a:path>
              </a:pathLst>
            </a:custGeom>
            <a:solidFill>
              <a:srgbClr val="FDB91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16398" y="2443221"/>
              <a:ext cx="249916" cy="202991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922038" y="2923846"/>
            <a:ext cx="392430" cy="392430"/>
            <a:chOff x="6922038" y="2923846"/>
            <a:chExt cx="392430" cy="392430"/>
          </a:xfrm>
        </p:grpSpPr>
        <p:sp>
          <p:nvSpPr>
            <p:cNvPr id="33" name="object 33"/>
            <p:cNvSpPr/>
            <p:nvPr/>
          </p:nvSpPr>
          <p:spPr>
            <a:xfrm>
              <a:off x="6922038" y="2923846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29" h="392429">
                  <a:moveTo>
                    <a:pt x="207629" y="392397"/>
                  </a:moveTo>
                  <a:lnTo>
                    <a:pt x="196476" y="392397"/>
                  </a:lnTo>
                  <a:lnTo>
                    <a:pt x="185556" y="392120"/>
                  </a:lnTo>
                  <a:lnTo>
                    <a:pt x="111953" y="373259"/>
                  </a:lnTo>
                  <a:lnTo>
                    <a:pt x="74878" y="350114"/>
                  </a:lnTo>
                  <a:lnTo>
                    <a:pt x="43934" y="319604"/>
                  </a:lnTo>
                  <a:lnTo>
                    <a:pt x="20333" y="282937"/>
                  </a:lnTo>
                  <a:lnTo>
                    <a:pt x="5285" y="241323"/>
                  </a:lnTo>
                  <a:lnTo>
                    <a:pt x="0" y="195970"/>
                  </a:lnTo>
                  <a:lnTo>
                    <a:pt x="5199" y="150994"/>
                  </a:lnTo>
                  <a:lnTo>
                    <a:pt x="20003" y="109730"/>
                  </a:lnTo>
                  <a:lnTo>
                    <a:pt x="43223" y="73345"/>
                  </a:lnTo>
                  <a:lnTo>
                    <a:pt x="73670" y="43011"/>
                  </a:lnTo>
                  <a:lnTo>
                    <a:pt x="110154" y="19895"/>
                  </a:lnTo>
                  <a:lnTo>
                    <a:pt x="151486" y="5168"/>
                  </a:lnTo>
                  <a:lnTo>
                    <a:pt x="196476" y="0"/>
                  </a:lnTo>
                  <a:lnTo>
                    <a:pt x="241448" y="5168"/>
                  </a:lnTo>
                  <a:lnTo>
                    <a:pt x="282705" y="19895"/>
                  </a:lnTo>
                  <a:lnTo>
                    <a:pt x="319080" y="43011"/>
                  </a:lnTo>
                  <a:lnTo>
                    <a:pt x="349405" y="73345"/>
                  </a:lnTo>
                  <a:lnTo>
                    <a:pt x="372512" y="109730"/>
                  </a:lnTo>
                  <a:lnTo>
                    <a:pt x="387233" y="150994"/>
                  </a:lnTo>
                  <a:lnTo>
                    <a:pt x="392400" y="195970"/>
                  </a:lnTo>
                  <a:lnTo>
                    <a:pt x="386086" y="245575"/>
                  </a:lnTo>
                  <a:lnTo>
                    <a:pt x="368213" y="290528"/>
                  </a:lnTo>
                  <a:lnTo>
                    <a:pt x="340383" y="329206"/>
                  </a:lnTo>
                  <a:lnTo>
                    <a:pt x="304197" y="359989"/>
                  </a:lnTo>
                  <a:lnTo>
                    <a:pt x="261256" y="381256"/>
                  </a:lnTo>
                  <a:lnTo>
                    <a:pt x="213162" y="391386"/>
                  </a:lnTo>
                  <a:lnTo>
                    <a:pt x="207629" y="392397"/>
                  </a:lnTo>
                  <a:close/>
                </a:path>
              </a:pathLst>
            </a:custGeom>
            <a:solidFill>
              <a:srgbClr val="FDB91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043524" y="3028095"/>
              <a:ext cx="149860" cy="288290"/>
            </a:xfrm>
            <a:custGeom>
              <a:avLst/>
              <a:gdLst/>
              <a:ahLst/>
              <a:cxnLst/>
              <a:rect l="l" t="t" r="r" b="b"/>
              <a:pathLst>
                <a:path w="149859" h="288289">
                  <a:moveTo>
                    <a:pt x="86144" y="288150"/>
                  </a:moveTo>
                  <a:lnTo>
                    <a:pt x="74986" y="288150"/>
                  </a:lnTo>
                  <a:lnTo>
                    <a:pt x="64068" y="287873"/>
                  </a:lnTo>
                  <a:lnTo>
                    <a:pt x="53333" y="287030"/>
                  </a:lnTo>
                  <a:lnTo>
                    <a:pt x="42795" y="285606"/>
                  </a:lnTo>
                  <a:lnTo>
                    <a:pt x="32466" y="283582"/>
                  </a:lnTo>
                  <a:lnTo>
                    <a:pt x="32466" y="135799"/>
                  </a:lnTo>
                  <a:lnTo>
                    <a:pt x="0" y="135799"/>
                  </a:lnTo>
                  <a:lnTo>
                    <a:pt x="0" y="88705"/>
                  </a:lnTo>
                  <a:lnTo>
                    <a:pt x="32466" y="88705"/>
                  </a:lnTo>
                  <a:lnTo>
                    <a:pt x="32466" y="72426"/>
                  </a:lnTo>
                  <a:lnTo>
                    <a:pt x="38547" y="30999"/>
                  </a:lnTo>
                  <a:lnTo>
                    <a:pt x="68762" y="4744"/>
                  </a:lnTo>
                  <a:lnTo>
                    <a:pt x="100822" y="0"/>
                  </a:lnTo>
                  <a:lnTo>
                    <a:pt x="113269" y="330"/>
                  </a:lnTo>
                  <a:lnTo>
                    <a:pt x="125517" y="1474"/>
                  </a:lnTo>
                  <a:lnTo>
                    <a:pt x="137568" y="3663"/>
                  </a:lnTo>
                  <a:lnTo>
                    <a:pt x="149429" y="7129"/>
                  </a:lnTo>
                  <a:lnTo>
                    <a:pt x="141788" y="48284"/>
                  </a:lnTo>
                  <a:lnTo>
                    <a:pt x="134896" y="46632"/>
                  </a:lnTo>
                  <a:lnTo>
                    <a:pt x="128000" y="45494"/>
                  </a:lnTo>
                  <a:lnTo>
                    <a:pt x="121299" y="44836"/>
                  </a:lnTo>
                  <a:lnTo>
                    <a:pt x="114997" y="44625"/>
                  </a:lnTo>
                  <a:lnTo>
                    <a:pt x="106354" y="44625"/>
                  </a:lnTo>
                  <a:lnTo>
                    <a:pt x="100273" y="47186"/>
                  </a:lnTo>
                  <a:lnTo>
                    <a:pt x="97255" y="50752"/>
                  </a:lnTo>
                  <a:lnTo>
                    <a:pt x="93231" y="54776"/>
                  </a:lnTo>
                  <a:lnTo>
                    <a:pt x="91676" y="61818"/>
                  </a:lnTo>
                  <a:lnTo>
                    <a:pt x="91676" y="88705"/>
                  </a:lnTo>
                  <a:lnTo>
                    <a:pt x="134700" y="88705"/>
                  </a:lnTo>
                  <a:lnTo>
                    <a:pt x="134700" y="135799"/>
                  </a:lnTo>
                  <a:lnTo>
                    <a:pt x="91676" y="135799"/>
                  </a:lnTo>
                  <a:lnTo>
                    <a:pt x="91676" y="287139"/>
                  </a:lnTo>
                  <a:lnTo>
                    <a:pt x="86144" y="288150"/>
                  </a:lnTo>
                  <a:close/>
                </a:path>
              </a:pathLst>
            </a:custGeom>
            <a:solidFill>
              <a:srgbClr val="2D607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837889" y="1918183"/>
            <a:ext cx="588645" cy="285750"/>
            <a:chOff x="6837889" y="1918183"/>
            <a:chExt cx="588645" cy="285750"/>
          </a:xfrm>
        </p:grpSpPr>
        <p:sp>
          <p:nvSpPr>
            <p:cNvPr id="36" name="object 36"/>
            <p:cNvSpPr/>
            <p:nvPr/>
          </p:nvSpPr>
          <p:spPr>
            <a:xfrm>
              <a:off x="6837883" y="1918195"/>
              <a:ext cx="518159" cy="194945"/>
            </a:xfrm>
            <a:custGeom>
              <a:avLst/>
              <a:gdLst/>
              <a:ahLst/>
              <a:cxnLst/>
              <a:rect l="l" t="t" r="r" b="b"/>
              <a:pathLst>
                <a:path w="518159" h="194944">
                  <a:moveTo>
                    <a:pt x="501205" y="151930"/>
                  </a:moveTo>
                  <a:lnTo>
                    <a:pt x="479526" y="142798"/>
                  </a:lnTo>
                  <a:lnTo>
                    <a:pt x="472147" y="151028"/>
                  </a:lnTo>
                  <a:lnTo>
                    <a:pt x="463651" y="158089"/>
                  </a:lnTo>
                  <a:lnTo>
                    <a:pt x="454164" y="163830"/>
                  </a:lnTo>
                  <a:lnTo>
                    <a:pt x="443814" y="168135"/>
                  </a:lnTo>
                  <a:lnTo>
                    <a:pt x="451929" y="189560"/>
                  </a:lnTo>
                  <a:lnTo>
                    <a:pt x="466496" y="183210"/>
                  </a:lnTo>
                  <a:lnTo>
                    <a:pt x="479729" y="174675"/>
                  </a:lnTo>
                  <a:lnTo>
                    <a:pt x="491375" y="164172"/>
                  </a:lnTo>
                  <a:lnTo>
                    <a:pt x="501205" y="151930"/>
                  </a:lnTo>
                  <a:close/>
                </a:path>
                <a:path w="518159" h="194944">
                  <a:moveTo>
                    <a:pt x="517956" y="97383"/>
                  </a:moveTo>
                  <a:lnTo>
                    <a:pt x="510286" y="59512"/>
                  </a:lnTo>
                  <a:lnTo>
                    <a:pt x="489407" y="28549"/>
                  </a:lnTo>
                  <a:lnTo>
                    <a:pt x="458444" y="7658"/>
                  </a:lnTo>
                  <a:lnTo>
                    <a:pt x="420585" y="0"/>
                  </a:lnTo>
                  <a:lnTo>
                    <a:pt x="97383" y="0"/>
                  </a:lnTo>
                  <a:lnTo>
                    <a:pt x="59512" y="7658"/>
                  </a:lnTo>
                  <a:lnTo>
                    <a:pt x="28562" y="28549"/>
                  </a:lnTo>
                  <a:lnTo>
                    <a:pt x="7670" y="59512"/>
                  </a:lnTo>
                  <a:lnTo>
                    <a:pt x="0" y="97383"/>
                  </a:lnTo>
                  <a:lnTo>
                    <a:pt x="7670" y="135242"/>
                  </a:lnTo>
                  <a:lnTo>
                    <a:pt x="28562" y="166204"/>
                  </a:lnTo>
                  <a:lnTo>
                    <a:pt x="59512" y="187096"/>
                  </a:lnTo>
                  <a:lnTo>
                    <a:pt x="97383" y="194767"/>
                  </a:lnTo>
                  <a:lnTo>
                    <a:pt x="424853" y="194767"/>
                  </a:lnTo>
                  <a:lnTo>
                    <a:pt x="428345" y="194424"/>
                  </a:lnTo>
                  <a:lnTo>
                    <a:pt x="436651" y="194144"/>
                  </a:lnTo>
                  <a:lnTo>
                    <a:pt x="420636" y="151206"/>
                  </a:lnTo>
                  <a:lnTo>
                    <a:pt x="413105" y="128282"/>
                  </a:lnTo>
                  <a:lnTo>
                    <a:pt x="412127" y="117652"/>
                  </a:lnTo>
                  <a:lnTo>
                    <a:pt x="415709" y="111544"/>
                  </a:lnTo>
                  <a:lnTo>
                    <a:pt x="433654" y="111937"/>
                  </a:lnTo>
                  <a:lnTo>
                    <a:pt x="465264" y="122377"/>
                  </a:lnTo>
                  <a:lnTo>
                    <a:pt x="495376" y="134683"/>
                  </a:lnTo>
                  <a:lnTo>
                    <a:pt x="508787" y="140601"/>
                  </a:lnTo>
                  <a:lnTo>
                    <a:pt x="512559" y="132486"/>
                  </a:lnTo>
                  <a:lnTo>
                    <a:pt x="514756" y="125971"/>
                  </a:lnTo>
                  <a:lnTo>
                    <a:pt x="516191" y="117627"/>
                  </a:lnTo>
                  <a:lnTo>
                    <a:pt x="517042" y="109982"/>
                  </a:lnTo>
                  <a:lnTo>
                    <a:pt x="517461" y="107289"/>
                  </a:lnTo>
                  <a:lnTo>
                    <a:pt x="517550" y="105511"/>
                  </a:lnTo>
                  <a:lnTo>
                    <a:pt x="517715" y="104038"/>
                  </a:lnTo>
                  <a:lnTo>
                    <a:pt x="517639" y="103708"/>
                  </a:lnTo>
                  <a:lnTo>
                    <a:pt x="517956" y="97383"/>
                  </a:lnTo>
                  <a:close/>
                </a:path>
              </a:pathLst>
            </a:custGeom>
            <a:solidFill>
              <a:srgbClr val="FDB91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63535" y="2038285"/>
              <a:ext cx="162953" cy="16537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918331" y="1907588"/>
            <a:ext cx="35560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65" normalizeH="0" baseline="0" noProof="0" dirty="0">
                <a:ln>
                  <a:noFill/>
                </a:ln>
                <a:solidFill>
                  <a:srgbClr val="2D607D"/>
                </a:solidFill>
                <a:effectLst/>
                <a:uLnTx/>
                <a:uFillTx/>
                <a:latin typeface="Equilibrium"/>
                <a:ea typeface="+mn-ea"/>
                <a:cs typeface="Equilibrium"/>
              </a:rPr>
              <a:t>www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quilibrium"/>
              <a:ea typeface="+mn-ea"/>
              <a:cs typeface="Equilibriu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77946" y="3010334"/>
            <a:ext cx="2709053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quilibrium"/>
                <a:ea typeface="+mn-ea"/>
                <a:cs typeface="Equilibrium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ResilientFoodSystems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quilibrium"/>
              <a:ea typeface="+mn-ea"/>
              <a:cs typeface="Equilibriu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77946" y="2434742"/>
            <a:ext cx="2480453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quilibrium"/>
                <a:ea typeface="+mn-ea"/>
                <a:cs typeface="Equilibrium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ResFoodSystems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quilibrium"/>
              <a:ea typeface="+mn-ea"/>
              <a:cs typeface="Equilibriu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77947" y="1905291"/>
            <a:ext cx="2567219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quilibrium"/>
                <a:ea typeface="+mn-ea"/>
                <a:cs typeface="Equilibrium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resilientfoodsystems.co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quilibrium"/>
              <a:ea typeface="+mn-ea"/>
              <a:cs typeface="Equilibrium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62C0C88-CDC7-4F7D-B157-FDE7A68870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3280" y="1569045"/>
            <a:ext cx="3948439" cy="199492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4F1B2FD-2E55-48D3-8338-567EC56BFBD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1689" y="5290011"/>
            <a:ext cx="709168" cy="77207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673478C-EA66-4F3C-BB98-1F939A438E5F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2754"/>
          <a:stretch/>
        </p:blipFill>
        <p:spPr>
          <a:xfrm>
            <a:off x="2169207" y="5331559"/>
            <a:ext cx="1641158" cy="7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2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ACA8-7808-DD4E-86F3-0771B7F3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82" y="527657"/>
            <a:ext cx="10539815" cy="643222"/>
          </a:xfrm>
        </p:spPr>
        <p:txBody>
          <a:bodyPr/>
          <a:lstStyle/>
          <a:p>
            <a:pPr algn="l" rtl="0"/>
            <a:r>
              <a:rPr lang="en-GB" dirty="0">
                <a:solidFill>
                  <a:srgbClr val="234E77"/>
                </a:solidFill>
              </a:rPr>
              <a:t>Résumé du projet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A2C7A-99A1-F043-A05A-351E1768A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744764"/>
            <a:ext cx="6437951" cy="3355726"/>
          </a:xfrm>
        </p:spPr>
        <p:txBody>
          <a:bodyPr>
            <a:noAutofit/>
          </a:bodyPr>
          <a:lstStyle/>
          <a:p>
            <a:pPr marL="180000" indent="-18000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Objectif</a:t>
            </a:r>
            <a:r>
              <a:rPr lang="en-US" b="1" dirty="0" smtClean="0">
                <a:solidFill>
                  <a:schemeClr val="tx1"/>
                </a:solidFill>
              </a:rPr>
              <a:t> global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Contribuer</a:t>
            </a:r>
            <a:r>
              <a:rPr lang="en-US" dirty="0" smtClean="0">
                <a:solidFill>
                  <a:schemeClr val="tx1"/>
                </a:solidFill>
              </a:rPr>
              <a:t> à </a:t>
            </a:r>
            <a:r>
              <a:rPr lang="en-US" dirty="0" err="1" smtClean="0">
                <a:solidFill>
                  <a:schemeClr val="tx1"/>
                </a:solidFill>
              </a:rPr>
              <a:t>l’amelioration</a:t>
            </a:r>
            <a:r>
              <a:rPr lang="en-US" dirty="0" smtClean="0">
                <a:solidFill>
                  <a:schemeClr val="tx1"/>
                </a:solidFill>
              </a:rPr>
              <a:t> de la situation </a:t>
            </a:r>
            <a:r>
              <a:rPr lang="en-US" dirty="0" err="1" smtClean="0">
                <a:solidFill>
                  <a:schemeClr val="tx1"/>
                </a:solidFill>
              </a:rPr>
              <a:t>économique</a:t>
            </a:r>
            <a:r>
              <a:rPr lang="en-US" dirty="0" smtClean="0">
                <a:solidFill>
                  <a:schemeClr val="tx1"/>
                </a:solidFill>
              </a:rPr>
              <a:t> et de </a:t>
            </a:r>
            <a:r>
              <a:rPr lang="en-US" dirty="0" err="1" smtClean="0">
                <a:solidFill>
                  <a:schemeClr val="tx1"/>
                </a:solidFill>
              </a:rPr>
              <a:t>l’environnement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écologique</a:t>
            </a:r>
            <a:r>
              <a:rPr lang="en-US" dirty="0" smtClean="0">
                <a:solidFill>
                  <a:schemeClr val="tx1"/>
                </a:solidFill>
              </a:rPr>
              <a:t> des </a:t>
            </a:r>
            <a:r>
              <a:rPr lang="en-US" dirty="0" err="1" smtClean="0">
                <a:solidFill>
                  <a:schemeClr val="tx1"/>
                </a:solidFill>
              </a:rPr>
              <a:t>communautés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rurales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180000" indent="-18000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Objectif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développement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Améliorer</a:t>
            </a:r>
            <a:r>
              <a:rPr lang="en-US" dirty="0" smtClean="0">
                <a:solidFill>
                  <a:schemeClr val="tx1"/>
                </a:solidFill>
              </a:rPr>
              <a:t> la </a:t>
            </a:r>
            <a:r>
              <a:rPr lang="en-US" dirty="0" err="1" smtClean="0">
                <a:solidFill>
                  <a:schemeClr val="tx1"/>
                </a:solidFill>
              </a:rPr>
              <a:t>sécurité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alimentaire</a:t>
            </a:r>
            <a:r>
              <a:rPr lang="en-US" dirty="0" smtClean="0">
                <a:solidFill>
                  <a:schemeClr val="tx1"/>
                </a:solidFill>
              </a:rPr>
              <a:t> des </a:t>
            </a:r>
            <a:r>
              <a:rPr lang="en-US" dirty="0" err="1" smtClean="0">
                <a:solidFill>
                  <a:schemeClr val="tx1"/>
                </a:solidFill>
              </a:rPr>
              <a:t>petits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exploitants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ainsi</a:t>
            </a:r>
            <a:r>
              <a:rPr lang="en-US" dirty="0" smtClean="0">
                <a:solidFill>
                  <a:schemeClr val="tx1"/>
                </a:solidFill>
              </a:rPr>
              <a:t> que </a:t>
            </a:r>
            <a:r>
              <a:rPr lang="en-US" dirty="0" err="1" smtClean="0">
                <a:solidFill>
                  <a:schemeClr val="tx1"/>
                </a:solidFill>
              </a:rPr>
              <a:t>leur</a:t>
            </a:r>
            <a:r>
              <a:rPr lang="en-US" dirty="0" smtClean="0">
                <a:solidFill>
                  <a:schemeClr val="tx1"/>
                </a:solidFill>
              </a:rPr>
              <a:t> resilience face à la degradation de </a:t>
            </a:r>
            <a:r>
              <a:rPr lang="en-US" dirty="0" err="1" smtClean="0">
                <a:solidFill>
                  <a:schemeClr val="tx1"/>
                </a:solidFill>
              </a:rPr>
              <a:t>l’environnement</a:t>
            </a:r>
            <a:r>
              <a:rPr lang="en-US" dirty="0" smtClean="0">
                <a:solidFill>
                  <a:schemeClr val="tx1"/>
                </a:solidFill>
              </a:rPr>
              <a:t> et à la </a:t>
            </a:r>
            <a:r>
              <a:rPr lang="en-US" dirty="0" err="1" smtClean="0">
                <a:solidFill>
                  <a:schemeClr val="tx1"/>
                </a:solidFill>
              </a:rPr>
              <a:t>variabilité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du </a:t>
            </a:r>
            <a:r>
              <a:rPr lang="en-US" dirty="0" err="1" smtClean="0">
                <a:solidFill>
                  <a:schemeClr val="tx1"/>
                </a:solidFill>
              </a:rPr>
              <a:t>climat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Bénéficiaires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ciblés</a:t>
            </a:r>
            <a:r>
              <a:rPr lang="en-US" dirty="0" smtClean="0">
                <a:solidFill>
                  <a:schemeClr val="tx1"/>
                </a:solidFill>
              </a:rPr>
              <a:t>: 5 250 exploitations </a:t>
            </a:r>
            <a:r>
              <a:rPr lang="en-US" dirty="0" err="1" smtClean="0">
                <a:solidFill>
                  <a:schemeClr val="tx1"/>
                </a:solidFill>
              </a:rPr>
              <a:t>familiales</a:t>
            </a:r>
            <a:r>
              <a:rPr lang="en-US" dirty="0" smtClean="0">
                <a:solidFill>
                  <a:schemeClr val="tx1"/>
                </a:solidFill>
              </a:rPr>
              <a:t>, environ 52 500 </a:t>
            </a:r>
            <a:r>
              <a:rPr lang="en-US" dirty="0" err="1" smtClean="0">
                <a:solidFill>
                  <a:schemeClr val="tx1"/>
                </a:solidFill>
              </a:rPr>
              <a:t>personnes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concernées</a:t>
            </a:r>
            <a:r>
              <a:rPr lang="en-US" dirty="0" smtClean="0">
                <a:solidFill>
                  <a:schemeClr val="tx1"/>
                </a:solidFill>
              </a:rPr>
              <a:t> (Femmes: 40%; Jeunes:30%)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649" y="1555190"/>
            <a:ext cx="5776351" cy="3531979"/>
          </a:xfrm>
          <a:prstGeom prst="rect">
            <a:avLst/>
          </a:prstGeom>
        </p:spPr>
      </p:pic>
      <p:sp>
        <p:nvSpPr>
          <p:cNvPr id="9" name="ZoneTexte 21"/>
          <p:cNvSpPr txBox="1"/>
          <p:nvPr/>
        </p:nvSpPr>
        <p:spPr>
          <a:xfrm>
            <a:off x="4304371" y="5296314"/>
            <a:ext cx="1639230" cy="400110"/>
          </a:xfrm>
          <a:prstGeom prst="rect">
            <a:avLst/>
          </a:prstGeom>
          <a:solidFill>
            <a:srgbClr val="FFE2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Composantes</a:t>
            </a:r>
            <a:endParaRPr lang="fr-FR" sz="2000" b="1" dirty="0"/>
          </a:p>
        </p:txBody>
      </p:sp>
      <p:sp>
        <p:nvSpPr>
          <p:cNvPr id="10" name="Ellipse 17"/>
          <p:cNvSpPr/>
          <p:nvPr/>
        </p:nvSpPr>
        <p:spPr>
          <a:xfrm>
            <a:off x="287633" y="5878173"/>
            <a:ext cx="3024279" cy="9218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Appui </a:t>
            </a:r>
            <a:r>
              <a:rPr lang="fr-FR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aux plateformes multipartites</a:t>
            </a:r>
          </a:p>
        </p:txBody>
      </p:sp>
      <p:sp>
        <p:nvSpPr>
          <p:cNvPr id="11" name="Ellipse 19"/>
          <p:cNvSpPr/>
          <p:nvPr/>
        </p:nvSpPr>
        <p:spPr>
          <a:xfrm>
            <a:off x="3401122" y="5892248"/>
            <a:ext cx="3445728" cy="95186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Mise </a:t>
            </a:r>
            <a:r>
              <a:rPr lang="fr-FR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l’échelle des bonnes pratiques durables et résilientes</a:t>
            </a:r>
          </a:p>
        </p:txBody>
      </p:sp>
      <p:sp>
        <p:nvSpPr>
          <p:cNvPr id="12" name="Ellipse 20"/>
          <p:cNvSpPr/>
          <p:nvPr/>
        </p:nvSpPr>
        <p:spPr>
          <a:xfrm>
            <a:off x="6936060" y="5831124"/>
            <a:ext cx="4326672" cy="9963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Suivi-évaluation </a:t>
            </a:r>
            <a:r>
              <a:rPr lang="fr-FR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l’impact environnemental et des résultats du projet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3" name="ZoneTexte 21"/>
          <p:cNvSpPr txBox="1"/>
          <p:nvPr/>
        </p:nvSpPr>
        <p:spPr>
          <a:xfrm>
            <a:off x="9690410" y="1541870"/>
            <a:ext cx="250158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Zones cibles: 5 régions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5225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DC09-4FCB-C14D-A307-DC3DFEFB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283" y="245328"/>
            <a:ext cx="5569597" cy="750924"/>
          </a:xfrm>
        </p:spPr>
        <p:txBody>
          <a:bodyPr>
            <a:noAutofit/>
          </a:bodyPr>
          <a:lstStyle/>
          <a:p>
            <a:pPr algn="l" rtl="0"/>
            <a:r>
              <a:rPr lang="en-GB" sz="2000" dirty="0">
                <a:solidFill>
                  <a:srgbClr val="FFC000"/>
                </a:solidFill>
              </a:rPr>
              <a:t>TERRE : </a:t>
            </a:r>
            <a:r>
              <a:rPr lang="en-US" sz="2000" dirty="0">
                <a:solidFill>
                  <a:srgbClr val="FFC000"/>
                </a:solidFill>
              </a:rPr>
              <a:t>des solutions durables pour la restauration des terres et la résilience à la sécheresse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842" b="5842"/>
          <a:stretch>
            <a:fillRect/>
          </a:stretch>
        </p:blipFill>
        <p:spPr>
          <a:xfrm>
            <a:off x="107446" y="245328"/>
            <a:ext cx="5769457" cy="632741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F25AA5-AF69-6446-B13D-163784A729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3961" y="1092820"/>
            <a:ext cx="6148039" cy="511336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fr-FR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GDT: </a:t>
            </a:r>
            <a:r>
              <a:rPr lang="fr-FR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Superficies traitées par CES/DRS</a:t>
            </a:r>
            <a:endParaRPr lang="fr-FR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Terres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exondées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traitées: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650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(cible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800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Cordons pierreux :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km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(cible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37,5 km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Diguettes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en cadre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324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(cible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404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Plants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reboisés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sur les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berges des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vallées: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9049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(cible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11 000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276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personnes formées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en techniques de réalisation d’ouvrages anti érosifs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1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DC09-4FCB-C14D-A307-DC3DFEFB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283" y="245328"/>
            <a:ext cx="5569597" cy="750924"/>
          </a:xfrm>
        </p:spPr>
        <p:txBody>
          <a:bodyPr>
            <a:noAutofit/>
          </a:bodyPr>
          <a:lstStyle/>
          <a:p>
            <a:pPr algn="l" rtl="0"/>
            <a:r>
              <a:rPr lang="en-GB" sz="2000" dirty="0">
                <a:solidFill>
                  <a:srgbClr val="FFC000"/>
                </a:solidFill>
              </a:rPr>
              <a:t>TERRE : </a:t>
            </a:r>
            <a:r>
              <a:rPr lang="en-US" sz="2000" dirty="0">
                <a:solidFill>
                  <a:srgbClr val="FFC000"/>
                </a:solidFill>
              </a:rPr>
              <a:t>des solutions durables pour la restauration des terres et la résilience à la sécheresse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D05DB3-850F-AD43-96E9-1AECE1B32D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FF25AA5-AF69-6446-B13D-163784A729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9717" y="1223682"/>
            <a:ext cx="6092283" cy="4982506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fr-FR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GDT: </a:t>
            </a:r>
            <a:r>
              <a:rPr lang="fr-FR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Réhabilitation mangroves</a:t>
            </a:r>
            <a:endParaRPr lang="fr-FR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250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de mangroves reboisées et/ou régénérées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400 ha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de mangroves conservées grâce à l’installation de 680 ruches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de mangroves conservées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grâce à l’installation de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 km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de guirlande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128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personnes formées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en techniques de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modernes apicoles et ostréicoles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" y="530588"/>
            <a:ext cx="5408158" cy="59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6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ACA8-7808-DD4E-86F3-0771B7F3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13" y="154112"/>
            <a:ext cx="6163816" cy="693671"/>
          </a:xfrm>
        </p:spPr>
        <p:txBody>
          <a:bodyPr>
            <a:normAutofit fontScale="90000"/>
          </a:bodyPr>
          <a:lstStyle/>
          <a:p>
            <a:pPr algn="l" rtl="0"/>
            <a:r>
              <a:rPr lang="en-GB" sz="2800" dirty="0">
                <a:solidFill>
                  <a:srgbClr val="234E77"/>
                </a:solidFill>
              </a:rPr>
              <a:t>La VIE : améliorer les moyens de subsistance des populations rurales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911D05-8DC2-5942-A5C9-B31A748B0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388" y="925175"/>
            <a:ext cx="6185041" cy="5932825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60000"/>
              </a:lnSpc>
            </a:pPr>
            <a:r>
              <a:rPr lang="fr-FR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Contribution </a:t>
            </a:r>
            <a:r>
              <a:rPr lang="fr-FR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la création d’emplois et à la génération de revenus.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Huitres séchées et miel de mangrove : sources de revenus. 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2000 FCFA/ douzaine d’huitres séchées (au lieu de 3000 FCFA/ kg avant). 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3,7 tonnes d’huitres pour un chiffre d’affaires de 15 millions de FCFA 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q"/>
            </a:pP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q"/>
            </a:pP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Impacts directs sur l’éducation selon les bénéficiaires: </a:t>
            </a:r>
            <a:r>
              <a:rPr lang="fr-FR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 Ma vie a beaucoup changé, je peux maintenant payer les études de mes enfants »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Emplois des jeunes avec les travaux de CES/DRS durant la pandémie en 2020.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Réhabilitation mosquée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q"/>
            </a:pPr>
            <a:endParaRPr lang="fr-FR" sz="16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endParaRPr lang="fr-FR" sz="16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945" y="925175"/>
            <a:ext cx="5761055" cy="500863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044555" y="3714108"/>
            <a:ext cx="3986375" cy="87330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fr-FR" b="1" dirty="0" smtClean="0"/>
          </a:p>
          <a:p>
            <a:pPr>
              <a:spcAft>
                <a:spcPts val="600"/>
              </a:spcAft>
            </a:pPr>
            <a:endParaRPr lang="fr-FR" b="1" dirty="0" smtClean="0"/>
          </a:p>
          <a:p>
            <a:pPr>
              <a:spcAft>
                <a:spcPts val="600"/>
              </a:spcAft>
            </a:pPr>
            <a:r>
              <a:rPr lang="fr-FR" sz="1600" b="1" dirty="0" smtClean="0"/>
              <a:t>Emplois</a:t>
            </a:r>
            <a:r>
              <a:rPr lang="fr-FR" sz="1600" dirty="0" smtClean="0"/>
              <a:t> : 70 % de la chaîne de valeur locale</a:t>
            </a:r>
          </a:p>
          <a:p>
            <a:pPr>
              <a:spcAft>
                <a:spcPts val="600"/>
              </a:spcAft>
            </a:pPr>
            <a:r>
              <a:rPr lang="fr-FR" sz="1600" b="1" dirty="0" smtClean="0"/>
              <a:t>Revenus</a:t>
            </a:r>
            <a:r>
              <a:rPr lang="fr-FR" sz="1600" dirty="0" smtClean="0"/>
              <a:t> </a:t>
            </a:r>
            <a:r>
              <a:rPr lang="fr-FR" sz="1600" dirty="0"/>
              <a:t>: 7 500 FCFA/ jour (13,40 USD</a:t>
            </a:r>
            <a:r>
              <a:rPr lang="fr-FR" sz="1600" dirty="0" smtClean="0"/>
              <a:t>)</a:t>
            </a:r>
            <a:endParaRPr lang="fr-FR" sz="1600" b="1" dirty="0" smtClean="0"/>
          </a:p>
          <a:p>
            <a:pPr>
              <a:spcAft>
                <a:spcPts val="600"/>
              </a:spcAft>
            </a:pPr>
            <a:endParaRPr lang="fr-FR" b="1" dirty="0"/>
          </a:p>
          <a:p>
            <a:pPr>
              <a:spcAft>
                <a:spcPts val="600"/>
              </a:spcAft>
            </a:pPr>
            <a:endParaRPr lang="fr-FR" b="1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185611" y="3929865"/>
            <a:ext cx="1858943" cy="431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Ostréiculture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84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ACA8-7808-DD4E-86F3-0771B7F3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82" y="527656"/>
            <a:ext cx="8580498" cy="793115"/>
          </a:xfrm>
        </p:spPr>
        <p:txBody>
          <a:bodyPr>
            <a:normAutofit fontScale="90000"/>
          </a:bodyPr>
          <a:lstStyle/>
          <a:p>
            <a:pPr algn="l" rtl="0"/>
            <a:r>
              <a:rPr lang="en-GB" dirty="0">
                <a:solidFill>
                  <a:srgbClr val="234E77"/>
                </a:solidFill>
              </a:rPr>
              <a:t>La VIE : égalité des sexes et autonomisation des jeunes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498" y="2065106"/>
            <a:ext cx="5592841" cy="3739793"/>
          </a:xfrm>
          <a:prstGeom prst="rect">
            <a:avLst/>
          </a:prstGeom>
        </p:spPr>
      </p:pic>
      <p:sp>
        <p:nvSpPr>
          <p:cNvPr id="7" name="ZoneTexte 10">
            <a:extLst>
              <a:ext uri="{FF2B5EF4-FFF2-40B4-BE49-F238E27FC236}">
                <a16:creationId xmlns:a16="http://schemas.microsoft.com/office/drawing/2014/main" id="{FCBCF44B-FA41-4666-ADB3-3303F872F21B}"/>
              </a:ext>
            </a:extLst>
          </p:cNvPr>
          <p:cNvSpPr txBox="1"/>
          <p:nvPr/>
        </p:nvSpPr>
        <p:spPr>
          <a:xfrm>
            <a:off x="390782" y="2206271"/>
            <a:ext cx="2519131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sz="2200" b="1" dirty="0"/>
              <a:t>Discrimination positive au profit des femmes et des jeunes dans le choix des bénéficiaires.</a:t>
            </a:r>
          </a:p>
        </p:txBody>
      </p:sp>
      <p:sp>
        <p:nvSpPr>
          <p:cNvPr id="8" name="ZoneTexte 12">
            <a:extLst>
              <a:ext uri="{FF2B5EF4-FFF2-40B4-BE49-F238E27FC236}">
                <a16:creationId xmlns:a16="http://schemas.microsoft.com/office/drawing/2014/main" id="{11041E10-8E9D-4EAD-88EA-FF4283760F16}"/>
              </a:ext>
            </a:extLst>
          </p:cNvPr>
          <p:cNvSpPr txBox="1"/>
          <p:nvPr/>
        </p:nvSpPr>
        <p:spPr>
          <a:xfrm>
            <a:off x="3267892" y="2208907"/>
            <a:ext cx="3007248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sz="2200" b="1" dirty="0"/>
              <a:t>Participation d’au moins 25% de jeunes et 40% de femmes dans les sessions de sensibilisation.</a:t>
            </a:r>
          </a:p>
        </p:txBody>
      </p:sp>
      <p:sp>
        <p:nvSpPr>
          <p:cNvPr id="9" name="ZoneTexte 13">
            <a:extLst>
              <a:ext uri="{FF2B5EF4-FFF2-40B4-BE49-F238E27FC236}">
                <a16:creationId xmlns:a16="http://schemas.microsoft.com/office/drawing/2014/main" id="{DA0CBFD0-6A5E-4232-ADE3-C12D055311FC}"/>
              </a:ext>
            </a:extLst>
          </p:cNvPr>
          <p:cNvSpPr txBox="1"/>
          <p:nvPr/>
        </p:nvSpPr>
        <p:spPr>
          <a:xfrm>
            <a:off x="425978" y="4602625"/>
            <a:ext cx="2519131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2200" b="1" dirty="0"/>
              <a:t>Renforcement du leadership des femmes à travers des formations ciblées.</a:t>
            </a:r>
          </a:p>
        </p:txBody>
      </p:sp>
      <p:sp>
        <p:nvSpPr>
          <p:cNvPr id="10" name="ZoneTexte 15">
            <a:extLst>
              <a:ext uri="{FF2B5EF4-FFF2-40B4-BE49-F238E27FC236}">
                <a16:creationId xmlns:a16="http://schemas.microsoft.com/office/drawing/2014/main" id="{09A369F5-65ED-4878-9928-E25C047A48ED}"/>
              </a:ext>
            </a:extLst>
          </p:cNvPr>
          <p:cNvSpPr txBox="1"/>
          <p:nvPr/>
        </p:nvSpPr>
        <p:spPr>
          <a:xfrm>
            <a:off x="3267892" y="4240591"/>
            <a:ext cx="3007248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2200" b="1" dirty="0"/>
              <a:t>Productions d’articles sur le genre et les réalisations du projet dans le bulletin info filières du projet.</a:t>
            </a:r>
          </a:p>
        </p:txBody>
      </p:sp>
    </p:spTree>
    <p:extLst>
      <p:ext uri="{BB962C8B-B14F-4D97-AF65-F5344CB8AC3E}">
        <p14:creationId xmlns:p14="http://schemas.microsoft.com/office/powerpoint/2010/main" val="261513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ACA8-7808-DD4E-86F3-0771B7F3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82" y="527656"/>
            <a:ext cx="10539815" cy="793115"/>
          </a:xfrm>
        </p:spPr>
        <p:txBody>
          <a:bodyPr/>
          <a:lstStyle/>
          <a:p>
            <a:pPr algn="l" rtl="0"/>
            <a:r>
              <a:rPr lang="en-GB" dirty="0">
                <a:solidFill>
                  <a:srgbClr val="234E77"/>
                </a:solidFill>
              </a:rPr>
              <a:t>HÉRITAGE : défis rencontrés et comment ils ont été relevés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82" y="1732421"/>
            <a:ext cx="10335438" cy="51255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951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ACA8-7808-DD4E-86F3-0771B7F3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82" y="527656"/>
            <a:ext cx="10539815" cy="793115"/>
          </a:xfrm>
        </p:spPr>
        <p:txBody>
          <a:bodyPr>
            <a:normAutofit fontScale="90000"/>
          </a:bodyPr>
          <a:lstStyle/>
          <a:p>
            <a:pPr algn="l" rtl="0"/>
            <a:r>
              <a:rPr lang="en-GB" dirty="0">
                <a:solidFill>
                  <a:srgbClr val="234E77"/>
                </a:solidFill>
              </a:rPr>
              <a:t>HÉRITAGE : leçons apprises et conseils pour d'autres initiatives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24473E4-BB3D-2C49-A98E-857A6AF791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291" y="1956636"/>
            <a:ext cx="10157749" cy="4364170"/>
          </a:xfrm>
        </p:spPr>
        <p:txBody>
          <a:bodyPr>
            <a:normAutofit lnSpcReduction="10000"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Etudes techniques et DAO (au </a:t>
            </a:r>
            <a:r>
              <a:rPr lang="en-US" dirty="0" err="1" smtClean="0">
                <a:solidFill>
                  <a:schemeClr val="tx1"/>
                </a:solidFill>
              </a:rPr>
              <a:t>moins</a:t>
            </a:r>
            <a:r>
              <a:rPr lang="en-US" dirty="0" smtClean="0">
                <a:solidFill>
                  <a:schemeClr val="tx1"/>
                </a:solidFill>
              </a:rPr>
              <a:t> 50%) à </a:t>
            </a:r>
            <a:r>
              <a:rPr lang="en-US" dirty="0" err="1" smtClean="0">
                <a:solidFill>
                  <a:schemeClr val="tx1"/>
                </a:solidFill>
              </a:rPr>
              <a:t>réaliser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avant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démarrage</a:t>
            </a:r>
            <a:r>
              <a:rPr lang="en-US" dirty="0" smtClean="0">
                <a:solidFill>
                  <a:schemeClr val="tx1"/>
                </a:solidFill>
              </a:rPr>
              <a:t> du </a:t>
            </a:r>
            <a:r>
              <a:rPr lang="en-US" dirty="0" err="1" smtClean="0">
                <a:solidFill>
                  <a:schemeClr val="tx1"/>
                </a:solidFill>
              </a:rPr>
              <a:t>projet</a:t>
            </a:r>
            <a:r>
              <a:rPr lang="en-US" dirty="0" smtClean="0">
                <a:solidFill>
                  <a:schemeClr val="tx1"/>
                </a:solidFill>
              </a:rPr>
              <a:t> pour </a:t>
            </a:r>
            <a:r>
              <a:rPr lang="en-US" dirty="0" err="1" smtClean="0">
                <a:solidFill>
                  <a:schemeClr val="tx1"/>
                </a:solidFill>
              </a:rPr>
              <a:t>éviter</a:t>
            </a:r>
            <a:r>
              <a:rPr lang="en-US" dirty="0" smtClean="0">
                <a:solidFill>
                  <a:schemeClr val="tx1"/>
                </a:solidFill>
              </a:rPr>
              <a:t> les retards </a:t>
            </a:r>
            <a:r>
              <a:rPr lang="en-US" dirty="0" err="1" smtClean="0">
                <a:solidFill>
                  <a:schemeClr val="tx1"/>
                </a:solidFill>
              </a:rPr>
              <a:t>dans</a:t>
            </a:r>
            <a:r>
              <a:rPr lang="en-US" dirty="0" smtClean="0">
                <a:solidFill>
                  <a:schemeClr val="tx1"/>
                </a:solidFill>
              </a:rPr>
              <a:t> la construction des infrastructures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Plan de commercialisation (reconditionnement, marketing et commercialisation</a:t>
            </a:r>
            <a:r>
              <a:rPr lang="fr-FR" dirty="0" smtClean="0">
                <a:solidFill>
                  <a:schemeClr val="tx1"/>
                </a:solidFill>
              </a:rPr>
              <a:t>) pour une meilleure valorisation économique des produits </a:t>
            </a:r>
            <a:r>
              <a:rPr lang="fr-FR" dirty="0" err="1" smtClean="0">
                <a:solidFill>
                  <a:schemeClr val="tx1"/>
                </a:solidFill>
              </a:rPr>
              <a:t>oestréicoles</a:t>
            </a:r>
            <a:r>
              <a:rPr lang="fr-FR" dirty="0" smtClean="0">
                <a:solidFill>
                  <a:schemeClr val="tx1"/>
                </a:solidFill>
              </a:rPr>
              <a:t>.  Comme exemple 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dirty="0" smtClean="0">
                <a:solidFill>
                  <a:schemeClr val="tx1"/>
                </a:solidFill>
              </a:rPr>
              <a:t>l’obtention </a:t>
            </a:r>
            <a:r>
              <a:rPr lang="fr-FR" dirty="0">
                <a:solidFill>
                  <a:schemeClr val="tx1"/>
                </a:solidFill>
              </a:rPr>
              <a:t>de l’autorisation FRA. </a:t>
            </a:r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Visites d’échanges pour l’apprentissage mutuel et le partage d’expériences pour les apiculteurs, GIE ou groupements de femmes. </a:t>
            </a:r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La technique de reboisement de l’</a:t>
            </a:r>
            <a:r>
              <a:rPr lang="fr-FR" dirty="0" err="1">
                <a:solidFill>
                  <a:schemeClr val="tx1"/>
                </a:solidFill>
              </a:rPr>
              <a:t>Avicennia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La technique de régénération naturelle assistée, application en milieu mangrove.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6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F9D4A4-4877-40A0-8E17-2AFE4300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257" y="3158566"/>
            <a:ext cx="4422881" cy="1896910"/>
          </a:xfrm>
        </p:spPr>
        <p:txBody>
          <a:bodyPr>
            <a:noAutofit/>
          </a:bodyPr>
          <a:lstStyle/>
          <a:p>
            <a:r>
              <a:rPr lang="en-US" sz="6000" dirty="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1034962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D0DBF3C-4B1A-994B-9AC6-5DFEB14D8BE3}" vid="{BD6B85C2-189E-FC4D-AB30-79C71F92D2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RFS Powerpoint Template</Template>
  <TotalTime>1888</TotalTime>
  <Words>640</Words>
  <Application>Microsoft Office PowerPoint</Application>
  <PresentationFormat>Widescreen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Equilibrium</vt:lpstr>
      <vt:lpstr>Equilibrium-Light</vt:lpstr>
      <vt:lpstr>News Gothic MT</vt:lpstr>
      <vt:lpstr>Times New Roman</vt:lpstr>
      <vt:lpstr>Verdana</vt:lpstr>
      <vt:lpstr>Wingdings</vt:lpstr>
      <vt:lpstr>Office Theme</vt:lpstr>
      <vt:lpstr>PowerPoint Presentation</vt:lpstr>
      <vt:lpstr>Résumé du projet</vt:lpstr>
      <vt:lpstr>TERRE : des solutions durables pour la restauration des terres et la résilience à la sécheresse</vt:lpstr>
      <vt:lpstr>TERRE : des solutions durables pour la restauration des terres et la résilience à la sécheresse</vt:lpstr>
      <vt:lpstr>La VIE : améliorer les moyens de subsistance des populations rurales</vt:lpstr>
      <vt:lpstr>La VIE : égalité des sexes et autonomisation des jeunes</vt:lpstr>
      <vt:lpstr>HÉRITAGE : défis rencontrés et comment ils ont été relevés</vt:lpstr>
      <vt:lpstr>HÉRITAGE : leçons apprises et conseils pour d'autres initiatives</vt:lpstr>
      <vt:lpstr>Thank you!!!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Debra-Jean Harte</dc:creator>
  <cp:lastModifiedBy>Sakho Jimbira, Maam Suwadu</cp:lastModifiedBy>
  <cp:revision>157</cp:revision>
  <cp:lastPrinted>2020-02-12T09:23:33Z</cp:lastPrinted>
  <dcterms:created xsi:type="dcterms:W3CDTF">2019-07-09T13:56:38Z</dcterms:created>
  <dcterms:modified xsi:type="dcterms:W3CDTF">2022-09-21T08:23:10Z</dcterms:modified>
</cp:coreProperties>
</file>