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  <p:embeddedFontLst>
    <p:embeddedFont>
      <p:font typeface="QNQGHV+ArialMT"/>
      <p:regular r:id="rId36"/>
    </p:embeddedFont>
    <p:embeddedFont>
      <p:font typeface="HLLKTC+Arial-BoldMT"/>
      <p:regular r:id="rId37"/>
    </p:embeddedFont>
    <p:embeddedFont>
      <p:font typeface="CVQTWQ+FranklinGothic-MediumCond,Bold"/>
      <p:regular r:id="rId38"/>
    </p:embeddedFont>
    <p:embeddedFont>
      <p:font typeface="NNJTKV+Wingdings-Regular"/>
      <p:regular r:id="rId39"/>
    </p:embeddedFont>
    <p:embeddedFont>
      <p:font typeface="MWWAIN+FranklinGothic-MediumCond"/>
      <p:regular r:id="rId40"/>
    </p:embeddedFont>
    <p:embeddedFont>
      <p:font typeface="QGVPVM+MaiandraGD-Regular,Bold"/>
      <p:regular r:id="rId41"/>
    </p:embeddedFont>
    <p:embeddedFont>
      <p:font typeface="KVAMQN+MaiandraGD-Regular"/>
      <p:regular r:id="rId42"/>
    </p:embeddedFont>
    <p:embeddedFont>
      <p:font typeface="ATGHUD+Calibri-Light"/>
      <p:regular r:id="rId43"/>
    </p:embeddedFont>
    <p:embeddedFont>
      <p:font typeface="KOTFQS+Calibri-Light,Bold"/>
      <p:regular r:id="rId44"/>
    </p:embeddedFont>
    <p:embeddedFont>
      <p:font typeface="VFILUC+GillSansMT"/>
      <p:regular r:id="rId4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font" Target="fonts/font1.fntdata" /><Relationship Id="rId37" Type="http://schemas.openxmlformats.org/officeDocument/2006/relationships/font" Target="fonts/font2.fntdata" /><Relationship Id="rId38" Type="http://schemas.openxmlformats.org/officeDocument/2006/relationships/font" Target="fonts/font3.fntdata" /><Relationship Id="rId39" Type="http://schemas.openxmlformats.org/officeDocument/2006/relationships/font" Target="fonts/font4.fntdata" /><Relationship Id="rId4" Type="http://schemas.openxmlformats.org/officeDocument/2006/relationships/theme" Target="theme/theme1.xml" /><Relationship Id="rId40" Type="http://schemas.openxmlformats.org/officeDocument/2006/relationships/font" Target="fonts/font5.fntdata" /><Relationship Id="rId41" Type="http://schemas.openxmlformats.org/officeDocument/2006/relationships/font" Target="fonts/font6.fntdata" /><Relationship Id="rId42" Type="http://schemas.openxmlformats.org/officeDocument/2006/relationships/font" Target="fonts/font7.fntdata" /><Relationship Id="rId43" Type="http://schemas.openxmlformats.org/officeDocument/2006/relationships/font" Target="fonts/font8.fntdata" /><Relationship Id="rId44" Type="http://schemas.openxmlformats.org/officeDocument/2006/relationships/font" Target="fonts/font9.fntdata" /><Relationship Id="rId45" Type="http://schemas.openxmlformats.org/officeDocument/2006/relationships/font" Target="fonts/font10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2553" y="1873801"/>
            <a:ext cx="4893458" cy="2930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Learning</a:t>
            </a:r>
            <a:r>
              <a:rPr dirty="0" sz="3200" spc="-28">
                <a:solidFill>
                  <a:srgbClr val="feba1b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Lab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5:</a:t>
            </a:r>
            <a:r>
              <a:rPr dirty="0" sz="3200" spc="-18">
                <a:solidFill>
                  <a:srgbClr val="feba1b"/>
                </a:solidFill>
                <a:latin typeface="QNQGHV+ArialMT"/>
                <a:cs typeface="QNQGHV+ArialMT"/>
              </a:rPr>
              <a:t> </a:t>
            </a:r>
            <a:r>
              <a:rPr dirty="0" sz="3200" b="1">
                <a:solidFill>
                  <a:srgbClr val="feba1b"/>
                </a:solidFill>
                <a:latin typeface="HLLKTC+Arial-BoldMT"/>
                <a:cs typeface="HLLKTC+Arial-BoldMT"/>
              </a:rPr>
              <a:t>Advisory</a:t>
            </a:r>
          </a:p>
          <a:p>
            <a:pPr marL="0" marR="0">
              <a:lnSpc>
                <a:spcPts val="357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3200" b="1">
                <a:solidFill>
                  <a:srgbClr val="feba1b"/>
                </a:solidFill>
                <a:latin typeface="HLLKTC+Arial-BoldMT"/>
                <a:cs typeface="HLLKTC+Arial-BoldMT"/>
              </a:rPr>
              <a:t>services</a:t>
            </a:r>
            <a:r>
              <a:rPr dirty="0" sz="3200" b="1">
                <a:solidFill>
                  <a:srgbClr val="feba1b"/>
                </a:solidFill>
                <a:latin typeface="HLLKTC+Arial-BoldMT"/>
                <a:cs typeface="HLLKTC+Arial-BoldMT"/>
              </a:rPr>
              <a:t> </a:t>
            </a:r>
            <a:r>
              <a:rPr dirty="0" sz="3200" b="1">
                <a:solidFill>
                  <a:srgbClr val="feba1b"/>
                </a:solidFill>
                <a:latin typeface="HLLKTC+Arial-BoldMT"/>
                <a:cs typeface="HLLKTC+Arial-BoldMT"/>
              </a:rPr>
              <a:t>supporting</a:t>
            </a:r>
          </a:p>
          <a:p>
            <a:pPr marL="0" marR="0">
              <a:lnSpc>
                <a:spcPts val="357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3200" b="1">
                <a:solidFill>
                  <a:srgbClr val="feba1b"/>
                </a:solidFill>
                <a:latin typeface="HLLKTC+Arial-BoldMT"/>
                <a:cs typeface="HLLKTC+Arial-BoldMT"/>
              </a:rPr>
              <a:t>community</a:t>
            </a:r>
            <a:r>
              <a:rPr dirty="0" sz="3200" b="1">
                <a:solidFill>
                  <a:srgbClr val="feba1b"/>
                </a:solidFill>
                <a:latin typeface="HLLKTC+Arial-BoldMT"/>
                <a:cs typeface="HLLKTC+Arial-BoldMT"/>
              </a:rPr>
              <a:t> </a:t>
            </a:r>
            <a:r>
              <a:rPr dirty="0" sz="3200" b="1">
                <a:solidFill>
                  <a:srgbClr val="feba1b"/>
                </a:solidFill>
                <a:latin typeface="HLLKTC+Arial-BoldMT"/>
                <a:cs typeface="HLLKTC+Arial-BoldMT"/>
              </a:rPr>
              <a:t>innovations:</a:t>
            </a:r>
          </a:p>
          <a:p>
            <a:pPr marL="0" marR="0">
              <a:lnSpc>
                <a:spcPts val="357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integrated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landscape</a:t>
            </a:r>
          </a:p>
          <a:p>
            <a:pPr marL="0" marR="0">
              <a:lnSpc>
                <a:spcPts val="357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management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through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FFS</a:t>
            </a:r>
          </a:p>
          <a:p>
            <a:pPr marL="0" marR="0">
              <a:lnSpc>
                <a:spcPts val="3575"/>
              </a:lnSpc>
              <a:spcBef>
                <a:spcPts val="265"/>
              </a:spcBef>
              <a:spcAft>
                <a:spcPts val="0"/>
              </a:spcAft>
            </a:pP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and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feba1b"/>
                </a:solidFill>
                <a:latin typeface="QNQGHV+ArialMT"/>
                <a:cs typeface="QNQGHV+ArialMT"/>
              </a:rPr>
              <a:t>APFS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0872" y="528017"/>
            <a:ext cx="4227857" cy="671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FFS</a:t>
            </a:r>
            <a:r>
              <a:rPr dirty="0" sz="4400" spc="-279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in</a:t>
            </a:r>
            <a:r>
              <a:rPr dirty="0" sz="4400" spc="-283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  <a:r>
              <a:rPr dirty="0" sz="4400" spc="-282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RFS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5787" y="1558696"/>
            <a:ext cx="2748975" cy="1002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3250" spc="659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Kondoa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district</a:t>
            </a:r>
          </a:p>
          <a:p>
            <a:pPr marL="0" marR="0">
              <a:lnSpc>
                <a:spcPts val="3630"/>
              </a:lnSpc>
              <a:spcBef>
                <a:spcPts val="368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3250" spc="659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6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FFS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setup: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2987" y="2566797"/>
            <a:ext cx="5854738" cy="1564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2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FFS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on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conservation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agriculture</a:t>
            </a:r>
          </a:p>
          <a:p>
            <a:pPr marL="0" marR="0">
              <a:lnSpc>
                <a:spcPts val="2737"/>
              </a:lnSpc>
              <a:spcBef>
                <a:spcPts val="352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1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Silvopasture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FFS</a:t>
            </a:r>
          </a:p>
          <a:p>
            <a:pPr marL="0" marR="0">
              <a:lnSpc>
                <a:spcPts val="2737"/>
              </a:lnSpc>
              <a:spcBef>
                <a:spcPts val="352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1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pure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stand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pasture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for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rangeland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improvement</a:t>
            </a:r>
          </a:p>
          <a:p>
            <a:pPr marL="0" marR="0">
              <a:lnSpc>
                <a:spcPts val="2737"/>
              </a:lnSpc>
              <a:spcBef>
                <a:spcPts val="352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Alley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cropping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2987" y="4137533"/>
            <a:ext cx="1381798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Contour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5787" y="4526940"/>
            <a:ext cx="10104370" cy="1441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3250" spc="659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Targeted</a:t>
            </a:r>
            <a:r>
              <a:rPr dirty="0" sz="3200" spc="12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groups/farmers:</a:t>
            </a:r>
            <a:r>
              <a:rPr dirty="0" sz="3200" spc="125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Subsistence</a:t>
            </a:r>
            <a:r>
              <a:rPr dirty="0" sz="3200" spc="123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farmers</a:t>
            </a:r>
            <a:r>
              <a:rPr dirty="0" sz="3200" spc="121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practicing</a:t>
            </a:r>
            <a:r>
              <a:rPr dirty="0" sz="3200" spc="859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mixed</a:t>
            </a:r>
          </a:p>
          <a:p>
            <a:pPr marL="3429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farming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system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in</a:t>
            </a:r>
            <a:r>
              <a:rPr dirty="0" sz="3200" spc="592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degraded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landscape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ecosystems</a:t>
            </a:r>
          </a:p>
          <a:p>
            <a:pPr marL="0" marR="0">
              <a:lnSpc>
                <a:spcPts val="3630"/>
              </a:lnSpc>
              <a:spcBef>
                <a:spcPts val="318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QNQGHV+ArialMT"/>
                <a:cs typeface="QNQGHV+ArialMT"/>
              </a:rPr>
              <a:t>•</a:t>
            </a:r>
            <a:r>
              <a:rPr dirty="0" sz="3250" spc="659">
                <a:solidFill>
                  <a:srgbClr val="002060"/>
                </a:solidFill>
                <a:latin typeface="QNQGHV+ArialMT"/>
                <a:cs typeface="QNQGHV+ArialMT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Focus</a:t>
            </a:r>
            <a:r>
              <a:rPr dirty="0" sz="3200" spc="542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on</a:t>
            </a:r>
            <a:r>
              <a:rPr dirty="0" sz="3200" spc="54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conservation</a:t>
            </a:r>
            <a:r>
              <a:rPr dirty="0" sz="3200" spc="58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agriculture</a:t>
            </a:r>
            <a:r>
              <a:rPr dirty="0" sz="3200" spc="565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practices</a:t>
            </a:r>
            <a:r>
              <a:rPr dirty="0" sz="3200" spc="555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to</a:t>
            </a:r>
            <a:r>
              <a:rPr dirty="0" sz="3200" spc="536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rehabilitate</a:t>
            </a:r>
            <a:r>
              <a:rPr dirty="0" sz="3200" spc="569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8687" y="5908360"/>
            <a:ext cx="810220" cy="498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MWWAIN+FranklinGothic-MediumCond"/>
                <a:cs typeface="MWWAIN+FranklinGothic-MediumCond"/>
              </a:rPr>
              <a:t>land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123" y="224962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60369" y="3572560"/>
            <a:ext cx="3677503" cy="24419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365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Engagement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Farmers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through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on-farm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hands-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training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800" spc="-7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FFS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group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members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interest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building</a:t>
            </a:r>
            <a:r>
              <a:rPr dirty="0" sz="2800" spc="63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adoption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CA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innovations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77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800" strike="sngStrike">
                <a:solidFill>
                  <a:srgbClr val="002060"/>
                </a:solidFill>
                <a:latin typeface="Calibri"/>
                <a:cs typeface="Calibri"/>
              </a:rPr>
              <a:t>9</a:t>
            </a:r>
            <a:r>
              <a:rPr dirty="0" sz="2800" strike="sngStrike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trike="sngStrike">
                <a:solidFill>
                  <a:srgbClr val="002060"/>
                </a:solidFill>
                <a:latin typeface="Calibri"/>
                <a:cs typeface="Calibri"/>
              </a:rPr>
              <a:t>seeds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trike="sngStrike">
                <a:solidFill>
                  <a:srgbClr val="002060"/>
                </a:solidFill>
                <a:latin typeface="Calibri"/>
                <a:cs typeface="Calibri"/>
              </a:rPr>
              <a:t>Zambian</a:t>
            </a:r>
            <a:r>
              <a:rPr dirty="0" sz="2800" strike="sngStrike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trike="sngStrike">
                <a:solidFill>
                  <a:srgbClr val="002060"/>
                </a:solidFill>
                <a:latin typeface="Calibri"/>
                <a:cs typeface="Calibri"/>
              </a:rPr>
              <a:t>hoe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123" y="224962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7711" y="1839784"/>
            <a:ext cx="3605897" cy="964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Experimenting</a:t>
            </a:r>
            <a:r>
              <a:rPr dirty="0" sz="3200" spc="135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32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with</a:t>
            </a:r>
          </a:p>
          <a:p>
            <a:pPr marL="62706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CA</a:t>
            </a:r>
            <a:r>
              <a:rPr dirty="0" sz="3200" spc="138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32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practices</a:t>
            </a:r>
            <a:r>
              <a:rPr dirty="0" sz="3200" spc="136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32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in</a:t>
            </a:r>
            <a:r>
              <a:rPr dirty="0" sz="3200" spc="14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32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FFS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7425" y="3194074"/>
            <a:ext cx="20999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18617" y="4522002"/>
            <a:ext cx="4614837" cy="62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LAND</a:t>
            </a:r>
            <a:r>
              <a:rPr dirty="0" sz="2000" spc="86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0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PREPARATIONS</a:t>
            </a:r>
            <a:r>
              <a:rPr dirty="0" sz="2000" spc="86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000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FOR</a:t>
            </a:r>
            <a:r>
              <a:rPr dirty="0" sz="2000" spc="113">
                <a:solidFill>
                  <a:srgbClr val="2d607d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000" b="1">
                <a:solidFill>
                  <a:srgbClr val="2d607d"/>
                </a:solidFill>
                <a:latin typeface="Calibri"/>
                <a:cs typeface="Calibri"/>
              </a:rPr>
              <a:t>NINE</a:t>
            </a:r>
            <a:r>
              <a:rPr dirty="0" sz="20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d607d"/>
                </a:solidFill>
                <a:latin typeface="Calibri"/>
                <a:cs typeface="Calibri"/>
              </a:rPr>
              <a:t>SEEDS</a:t>
            </a:r>
          </a:p>
          <a:p>
            <a:pPr marL="1456766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b="1">
                <a:solidFill>
                  <a:srgbClr val="2d607d"/>
                </a:solidFill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d607d"/>
                </a:solidFill>
                <a:latin typeface="Calibri"/>
                <a:cs typeface="Calibri"/>
              </a:rPr>
              <a:t>MBEGU</a:t>
            </a:r>
            <a:r>
              <a:rPr dirty="0" sz="20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d607d"/>
                </a:solidFill>
                <a:latin typeface="Calibri"/>
                <a:cs typeface="Calibri"/>
              </a:rPr>
              <a:t>TISA)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39259" y="5341789"/>
            <a:ext cx="4334921" cy="853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quare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pits=60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height,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60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length</a:t>
            </a:r>
            <a:r>
              <a:rPr dirty="0" sz="2800" spc="-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dirty="0" sz="2800" spc="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width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3200" y="149697"/>
            <a:ext cx="11442336" cy="777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FFS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farmers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compare</a:t>
            </a:r>
            <a:r>
              <a:rPr dirty="0" sz="280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Mbegu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tisa</a:t>
            </a:r>
            <a:r>
              <a:rPr dirty="0" sz="28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(Nine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  <a:r>
              <a:rPr dirty="0" sz="2800" spc="2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pits)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800" spc="2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traditional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r>
              <a:rPr dirty="0" sz="2800" spc="63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2021/2022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rain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season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19330" y="1098367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54213" y="1836903"/>
            <a:ext cx="270250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Mbegu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Tisa</a:t>
            </a:r>
            <a:r>
              <a:rPr dirty="0" sz="2400" spc="-18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practice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54213" y="2240011"/>
            <a:ext cx="4678881" cy="852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Length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=18.75</a:t>
            </a:r>
            <a:r>
              <a:rPr dirty="0" sz="2400" spc="-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cm</a:t>
            </a:r>
          </a:p>
          <a:p>
            <a:pPr marL="0" marR="0">
              <a:lnSpc>
                <a:spcPts val="2737"/>
              </a:lnSpc>
              <a:spcBef>
                <a:spcPts val="774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seeds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=463.25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54213" y="3152379"/>
            <a:ext cx="4615012" cy="725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0.0344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128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pits</a:t>
            </a:r>
          </a:p>
          <a:p>
            <a:pPr marL="3429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400">
                <a:solidFill>
                  <a:srgbClr val="00b050"/>
                </a:solidFill>
                <a:latin typeface="Calibri"/>
                <a:cs typeface="Calibri"/>
              </a:rPr>
              <a:t>270Kgs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54213" y="3990823"/>
            <a:ext cx="26098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Traditional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Practice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54213" y="4393931"/>
            <a:ext cx="3403071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Length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=7cm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54213" y="4850116"/>
            <a:ext cx="4747753" cy="852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seeds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123.41</a:t>
            </a:r>
          </a:p>
          <a:p>
            <a:pPr marL="0" marR="0">
              <a:lnSpc>
                <a:spcPts val="2737"/>
              </a:lnSpc>
              <a:spcBef>
                <a:spcPts val="774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0.75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dirty="0" sz="2400" spc="-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400">
                <a:solidFill>
                  <a:srgbClr val="00b050"/>
                </a:solidFill>
                <a:latin typeface="Calibri"/>
                <a:cs typeface="Calibri"/>
              </a:rPr>
              <a:t>62Kgs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0585" y="5167669"/>
            <a:ext cx="4780144" cy="13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Experienced</a:t>
            </a:r>
            <a:r>
              <a:rPr dirty="0" sz="2400" spc="9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drought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in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2021/2022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with</a:t>
            </a:r>
            <a:r>
              <a:rPr dirty="0" sz="2400" spc="102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mount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of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rain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(624</a:t>
            </a:r>
            <a:r>
              <a:rPr dirty="0" sz="2400" spc="102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mm-in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41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days)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versus</a:t>
            </a:r>
            <a:r>
              <a:rPr dirty="0" sz="2400" spc="102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performance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of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CA’s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technologies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123" y="224962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83388" y="2911424"/>
            <a:ext cx="3675176" cy="1201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Sharing</a:t>
            </a: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of</a:t>
            </a: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identified</a:t>
            </a:r>
          </a:p>
          <a:p>
            <a:pPr marL="0" marR="0">
              <a:lnSpc>
                <a:spcPts val="2900"/>
              </a:lnSpc>
              <a:spcBef>
                <a:spcPts val="232"/>
              </a:spcBef>
              <a:spcAft>
                <a:spcPts val="0"/>
              </a:spcAft>
            </a:pP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CAs</a:t>
            </a:r>
            <a:r>
              <a:rPr dirty="0" sz="2900" spc="12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innovations</a:t>
            </a:r>
            <a:r>
              <a:rPr dirty="0" sz="2900" spc="-87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to</a:t>
            </a:r>
            <a:r>
              <a:rPr dirty="0" sz="2900" spc="655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FFS</a:t>
            </a:r>
          </a:p>
          <a:p>
            <a:pPr marL="0" marR="0">
              <a:lnSpc>
                <a:spcPts val="2900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900" b="1">
                <a:solidFill>
                  <a:srgbClr val="2d607d"/>
                </a:solidFill>
                <a:latin typeface="Calibri"/>
                <a:cs typeface="Calibri"/>
              </a:rPr>
              <a:t>-Groups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47414" y="4739203"/>
            <a:ext cx="3842997" cy="504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LAND</a:t>
            </a:r>
            <a:r>
              <a:rPr dirty="0" sz="1700" spc="7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17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PREPARATIONS</a:t>
            </a:r>
            <a:r>
              <a:rPr dirty="0" sz="1700" spc="7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17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FOR</a:t>
            </a:r>
            <a:r>
              <a:rPr dirty="0" sz="1700" spc="7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17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JEMBE</a:t>
            </a:r>
            <a:r>
              <a:rPr dirty="0" sz="1700" spc="7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17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LA</a:t>
            </a:r>
          </a:p>
          <a:p>
            <a:pPr marL="0" marR="0">
              <a:lnSpc>
                <a:spcPts val="1631"/>
              </a:lnSpc>
              <a:spcBef>
                <a:spcPts val="5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MZAMBIA</a:t>
            </a:r>
            <a:r>
              <a:rPr dirty="0" sz="1700" spc="7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17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PITS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47414" y="5315046"/>
            <a:ext cx="4274263" cy="933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Jembe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la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Mzambia=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rectangle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pits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of</a:t>
            </a:r>
          </a:p>
          <a:p>
            <a:pPr marL="0" marR="0">
              <a:lnSpc>
                <a:spcPts val="2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15cm</a:t>
            </a:r>
            <a:r>
              <a:rPr dirty="0" sz="2000" spc="1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width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size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of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the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hoe,</a:t>
            </a:r>
            <a:r>
              <a:rPr dirty="0" sz="2000" spc="34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30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cm</a:t>
            </a:r>
          </a:p>
          <a:p>
            <a:pPr marL="0" marR="0">
              <a:lnSpc>
                <a:spcPts val="23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length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and</a:t>
            </a:r>
            <a:r>
              <a:rPr dirty="0" sz="2000" spc="11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15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cm</a:t>
            </a:r>
            <a:r>
              <a:rPr dirty="0" sz="2000" spc="11">
                <a:solidFill>
                  <a:srgbClr val="000000"/>
                </a:solidFill>
                <a:latin typeface="KVAMQN+MaiandraGD-Regular"/>
                <a:cs typeface="KVAMQN+MaiandraGD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KVAMQN+MaiandraGD-Regular"/>
                <a:cs typeface="KVAMQN+MaiandraGD-Regular"/>
              </a:rPr>
              <a:t>height.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800" y="78578"/>
            <a:ext cx="10701816" cy="777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FFS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farmers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compare</a:t>
            </a:r>
            <a:r>
              <a:rPr dirty="0" sz="280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Jembe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Mzambia</a:t>
            </a:r>
            <a:r>
              <a:rPr dirty="0" sz="2800" spc="-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Zambian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Hoe)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traditional</a:t>
            </a:r>
            <a:r>
              <a:rPr dirty="0" sz="2800" spc="-4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r>
              <a:rPr dirty="0" sz="2800" spc="-4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2021/2022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rain</a:t>
            </a:r>
            <a:r>
              <a:rPr dirty="0" sz="2800" spc="3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season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38049" y="1238590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26378" y="1917259"/>
            <a:ext cx="4147283" cy="799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Jembe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Mzambia-Pits</a:t>
            </a:r>
            <a:r>
              <a:rPr dirty="0" sz="2400" spc="-56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practice</a:t>
            </a:r>
          </a:p>
          <a:p>
            <a:pPr marL="0" marR="0">
              <a:lnSpc>
                <a:spcPts val="2400"/>
              </a:lnSpc>
              <a:spcBef>
                <a:spcPts val="1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Length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=19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26378" y="2829627"/>
            <a:ext cx="4181752" cy="799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seeds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=421.6</a:t>
            </a:r>
          </a:p>
          <a:p>
            <a:pPr marL="0" marR="0">
              <a:lnSpc>
                <a:spcPts val="2400"/>
              </a:lnSpc>
              <a:spcBef>
                <a:spcPts val="1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0.2308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Acre</a:t>
            </a:r>
            <a:r>
              <a:rPr dirty="0" sz="2400" spc="-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b050"/>
                </a:solidFill>
                <a:latin typeface="Calibri"/>
                <a:cs typeface="Calibri"/>
              </a:rPr>
              <a:t>670Kgs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26378" y="4198179"/>
            <a:ext cx="26098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Traditional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Practice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6378" y="4654363"/>
            <a:ext cx="4339145" cy="1255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Length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=7cm</a:t>
            </a:r>
          </a:p>
          <a:p>
            <a:pPr marL="0" marR="0">
              <a:lnSpc>
                <a:spcPts val="2400"/>
              </a:lnSpc>
              <a:spcBef>
                <a:spcPts val="1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seeds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4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cob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=123.41</a:t>
            </a:r>
          </a:p>
          <a:p>
            <a:pPr marL="0" marR="0">
              <a:lnSpc>
                <a:spcPts val="2400"/>
              </a:lnSpc>
              <a:spcBef>
                <a:spcPts val="1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0.75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Acre</a:t>
            </a:r>
            <a:r>
              <a:rPr dirty="0" sz="2400" spc="-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400">
                <a:solidFill>
                  <a:srgbClr val="00b050"/>
                </a:solidFill>
                <a:latin typeface="Calibri"/>
                <a:cs typeface="Calibri"/>
              </a:rPr>
              <a:t>62Kgs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7741" y="5654857"/>
            <a:ext cx="5723160" cy="1061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Experienced</a:t>
            </a:r>
            <a:r>
              <a:rPr dirty="0" sz="2400" spc="9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drought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in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2021/2022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with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mount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of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rain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(624</a:t>
            </a:r>
            <a:r>
              <a:rPr dirty="0" sz="2400" spc="102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mm-in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41</a:t>
            </a:r>
            <a:r>
              <a:rPr dirty="0" sz="2400" spc="102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days)</a:t>
            </a:r>
            <a:r>
              <a:rPr dirty="0" sz="2400" spc="104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versus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performance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of</a:t>
            </a:r>
            <a:r>
              <a:rPr dirty="0" sz="2400" spc="103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CA’s</a:t>
            </a:r>
            <a:r>
              <a:rPr dirty="0" sz="2400" spc="101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 </a:t>
            </a:r>
            <a:r>
              <a:rPr dirty="0" sz="2400">
                <a:solidFill>
                  <a:srgbClr val="000000"/>
                </a:solidFill>
                <a:latin typeface="QGVPVM+MaiandraGD-Regular,Bold"/>
                <a:cs typeface="QGVPVM+MaiandraGD-Regular,Bold"/>
              </a:rPr>
              <a:t>technologies.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24489" y="169214"/>
            <a:ext cx="1453008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Uganda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498" y="1280628"/>
            <a:ext cx="6187433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Marketing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of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vegetables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by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APFS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members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in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a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nearby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local</a:t>
            </a:r>
            <a:r>
              <a:rPr dirty="0" sz="1700" spc="-57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market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95494" y="1280628"/>
            <a:ext cx="431579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VSLA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sitting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to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do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Savings,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792c9"/>
                </a:solidFill>
                <a:latin typeface="Calibri"/>
                <a:cs typeface="Calibri"/>
              </a:rPr>
              <a:t>Loaning/Recoveries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24489" y="169214"/>
            <a:ext cx="1453008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Uganda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6240" y="1901525"/>
            <a:ext cx="3699182" cy="222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792c9"/>
                </a:solidFill>
                <a:latin typeface="QNQGHV+ArialMT"/>
                <a:cs typeface="QNQGHV+ArialMT"/>
              </a:rPr>
              <a:t>•</a:t>
            </a:r>
            <a:r>
              <a:rPr dirty="0" sz="2450" spc="711">
                <a:solidFill>
                  <a:srgbClr val="5792c9"/>
                </a:solidFill>
                <a:latin typeface="QNQGHV+ArialMT"/>
                <a:cs typeface="QNQGHV+ArialMT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Collaboration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with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Access</a:t>
            </a:r>
          </a:p>
          <a:p>
            <a:pPr marL="28575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agriculture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(NGO)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5792c9"/>
                </a:solidFill>
                <a:latin typeface="QNQGHV+ArialMT"/>
                <a:cs typeface="QNQGHV+ArialMT"/>
              </a:rPr>
              <a:t>•</a:t>
            </a:r>
            <a:r>
              <a:rPr dirty="0" sz="2450" spc="711">
                <a:solidFill>
                  <a:srgbClr val="5792c9"/>
                </a:solidFill>
                <a:latin typeface="QNQGHV+ArialMT"/>
                <a:cs typeface="QNQGHV+ArialMT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Making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videos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INRM</a:t>
            </a:r>
          </a:p>
          <a:p>
            <a:pPr marL="28575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based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FFS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learning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to</a:t>
            </a:r>
          </a:p>
          <a:p>
            <a:pPr marL="28575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reach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more</a:t>
            </a:r>
            <a:r>
              <a:rPr dirty="0" sz="2400" spc="-56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farmers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5792c9"/>
                </a:solidFill>
                <a:latin typeface="QNQGHV+ArialMT"/>
                <a:cs typeface="QNQGHV+ArialMT"/>
              </a:rPr>
              <a:t>•</a:t>
            </a:r>
            <a:r>
              <a:rPr dirty="0" sz="2450" spc="711">
                <a:solidFill>
                  <a:srgbClr val="5792c9"/>
                </a:solidFill>
                <a:latin typeface="QNQGHV+ArialMT"/>
                <a:cs typeface="QNQGHV+ArialMT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20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792c9"/>
                </a:solidFill>
                <a:latin typeface="Calibri"/>
                <a:cs typeface="Calibri"/>
              </a:rPr>
              <a:t>videos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78422" y="126959"/>
            <a:ext cx="1182563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Burundi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9558" y="1030828"/>
            <a:ext cx="3969781" cy="164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ATGHUD+Calibri-Light"/>
                <a:cs typeface="ATGHUD+Calibri-Light"/>
              </a:rPr>
              <a:t>FFS</a:t>
            </a:r>
            <a:r>
              <a:rPr dirty="0" sz="4000">
                <a:solidFill>
                  <a:srgbClr val="000000"/>
                </a:solidFill>
                <a:latin typeface="ATGHUD+Calibri-Light"/>
                <a:cs typeface="ATGHUD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ATGHUD+Calibri-Light"/>
                <a:cs typeface="ATGHUD+Calibri-Light"/>
              </a:rPr>
              <a:t>and</a:t>
            </a:r>
            <a:r>
              <a:rPr dirty="0" sz="4000">
                <a:solidFill>
                  <a:srgbClr val="000000"/>
                </a:solidFill>
                <a:latin typeface="ATGHUD+Calibri-Light"/>
                <a:cs typeface="ATGHUD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ATGHUD+Calibri-Light"/>
                <a:cs typeface="ATGHUD+Calibri-Light"/>
              </a:rPr>
              <a:t>integrated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ATGHUD+Calibri-Light"/>
                <a:cs typeface="ATGHUD+Calibri-Light"/>
              </a:rPr>
              <a:t>landscape</a:t>
            </a:r>
          </a:p>
          <a:p>
            <a:pPr marL="0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ATGHUD+Calibri-Light"/>
                <a:cs typeface="ATGHUD+Calibri-Light"/>
              </a:rPr>
              <a:t>restoration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3406" y="2877677"/>
            <a:ext cx="3387388" cy="3690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106</a:t>
            </a:r>
            <a:r>
              <a:rPr dirty="0" sz="2000" spc="4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FFS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structured</a:t>
            </a:r>
            <a:r>
              <a:rPr dirty="0" sz="2000" spc="4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2000" spc="4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39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cooperatives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watershed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Agro-sylvo-zootechnic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integration,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050" spc="1867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09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sustainable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chains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developed,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106</a:t>
            </a:r>
            <a:r>
              <a:rPr dirty="0" sz="2000" spc="4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resilient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funds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VSLA</a:t>
            </a:r>
            <a:r>
              <a:rPr dirty="0" sz="2000" spc="4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self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assisistance,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cohesion,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reduction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lands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conflicts,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78422" y="126959"/>
            <a:ext cx="1182563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Burundi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3249" y="2523973"/>
            <a:ext cx="3517201" cy="1761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FFS</a:t>
            </a:r>
            <a:r>
              <a:rPr dirty="0" sz="3200" spc="-75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structured</a:t>
            </a:r>
            <a:r>
              <a:rPr dirty="0" sz="3200" spc="-76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in</a:t>
            </a:r>
          </a:p>
          <a:p>
            <a:pPr marL="0" marR="0">
              <a:lnSpc>
                <a:spcPts val="3200"/>
              </a:lnSpc>
              <a:spcBef>
                <a:spcPts val="25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cooperatives</a:t>
            </a:r>
            <a:r>
              <a:rPr dirty="0" sz="3200" spc="-77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around</a:t>
            </a:r>
          </a:p>
          <a:p>
            <a:pPr marL="0" marR="0">
              <a:lnSpc>
                <a:spcPts val="3200"/>
              </a:lnSpc>
              <a:spcBef>
                <a:spcPts val="2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sustainable</a:t>
            </a:r>
            <a:r>
              <a:rPr dirty="0" sz="3200" spc="-75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value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KOTFQS+Calibri-Light,Bold"/>
                <a:cs typeface="KOTFQS+Calibri-Light,Bold"/>
              </a:rPr>
              <a:t>chains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67398" y="5052507"/>
            <a:ext cx="2873314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Maize</a:t>
            </a:r>
            <a:r>
              <a:rPr dirty="0" sz="2400" spc="17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17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Banana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2400" spc="34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chains</a:t>
            </a:r>
            <a:r>
              <a:rPr dirty="0" sz="2400" spc="34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increase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incomes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78422" y="126959"/>
            <a:ext cx="1182563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Burundi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826" y="2618292"/>
            <a:ext cx="2694349" cy="172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Adaptation</a:t>
            </a:r>
            <a:r>
              <a:rPr dirty="0" sz="2500" spc="-59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au</a:t>
            </a:r>
          </a:p>
          <a:p>
            <a:pPr marL="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changement</a:t>
            </a:r>
          </a:p>
          <a:p>
            <a:pPr marL="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climatique</a:t>
            </a:r>
            <a:r>
              <a:rPr dirty="0" sz="2500" spc="-58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et</a:t>
            </a:r>
          </a:p>
          <a:p>
            <a:pPr marL="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amélioration</a:t>
            </a:r>
            <a:r>
              <a:rPr dirty="0" sz="2500" spc="-59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de</a:t>
            </a:r>
            <a:r>
              <a:rPr dirty="0" sz="2500" spc="-58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la</a:t>
            </a:r>
          </a:p>
          <a:p>
            <a:pPr marL="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sécurité</a:t>
            </a:r>
            <a:r>
              <a:rPr dirty="0" sz="2500" spc="-58">
                <a:solidFill>
                  <a:srgbClr val="000000"/>
                </a:solidFill>
                <a:latin typeface="KOTFQS+Calibri-Light,Bold"/>
                <a:cs typeface="KOTFQS+Calibri-Light,Bold"/>
              </a:rPr>
              <a:t> </a:t>
            </a:r>
            <a:r>
              <a:rPr dirty="0" sz="2500">
                <a:solidFill>
                  <a:srgbClr val="000000"/>
                </a:solidFill>
                <a:latin typeface="KOTFQS+Calibri-Light,Bold"/>
                <a:cs typeface="KOTFQS+Calibri-Light,Bold"/>
              </a:rPr>
              <a:t>alimentaire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0827" y="4488920"/>
            <a:ext cx="298579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Exemple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chaîne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valeur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adoptée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coopération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0827" y="5311880"/>
            <a:ext cx="316547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663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cultures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court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haute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valeur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marchande.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0827" y="6134840"/>
            <a:ext cx="347499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Liaison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avec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hôtels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ville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Gitega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l’accès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aux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marchés.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78422" y="126959"/>
            <a:ext cx="1182563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Burundi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208" y="3054802"/>
            <a:ext cx="3811643" cy="217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493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Impact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ecologique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Restauration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paysages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dégradés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reboisement,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l’agroforesterie,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conservation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eaux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sols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sein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paysages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78422" y="126959"/>
            <a:ext cx="1182563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Burundi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2045" y="2380495"/>
            <a:ext cx="3871344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5452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Impact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économique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ffffff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Augmentation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agricole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orientée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vers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marché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ffffff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Diversification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revenus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agricoles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78422" y="126959"/>
            <a:ext cx="1182563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Burundi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2964" y="1918487"/>
            <a:ext cx="103994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Social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47413" y="2229611"/>
            <a:ext cx="3946274" cy="1861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ffffff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Chargement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comportement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ménages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attentistes,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développement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vision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terme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leur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avenir,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ffffff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Cohésion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sociale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entraide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sociale,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47413" y="4058411"/>
            <a:ext cx="3527807" cy="642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QNQGHV+ArialMT"/>
                <a:cs typeface="QNQGHV+ArialMT"/>
              </a:rPr>
              <a:t>•</a:t>
            </a:r>
            <a:r>
              <a:rPr dirty="0" sz="2050" spc="963">
                <a:solidFill>
                  <a:srgbClr val="ffffff"/>
                </a:solidFill>
                <a:latin typeface="QNQGHV+ArialMT"/>
                <a:cs typeface="QNQGHV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Réduction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conflits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liés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terres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62794" y="111630"/>
            <a:ext cx="1453008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Uganda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473" y="191008"/>
            <a:ext cx="164946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b050"/>
                </a:solidFill>
                <a:latin typeface="Calibri"/>
                <a:cs typeface="Calibri"/>
              </a:rPr>
              <a:t>Impacts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9695" y="1330535"/>
            <a:ext cx="3509992" cy="115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NNJTKV+Wingdings-Regular"/>
                <a:cs typeface="NNJTKV+Wingdings-Regular"/>
              </a:rPr>
              <a:t>q</a:t>
            </a:r>
            <a:r>
              <a:rPr dirty="0" sz="2050" spc="126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78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culture</a:t>
            </a:r>
            <a:r>
              <a:rPr dirty="0" sz="2000" spc="767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000" spc="788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savings</a:t>
            </a:r>
            <a:r>
              <a:rPr dirty="0" sz="2000" spc="767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and</a:t>
            </a:r>
          </a:p>
          <a:p>
            <a:pPr marL="4572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investments</a:t>
            </a:r>
            <a:r>
              <a:rPr dirty="0" sz="2000" spc="1019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among</a:t>
            </a:r>
            <a:r>
              <a:rPr dirty="0" sz="2000" spc="109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APFS</a:t>
            </a:r>
          </a:p>
          <a:p>
            <a:pPr marL="4572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members</a:t>
            </a:r>
            <a:r>
              <a:rPr dirty="0" sz="2000" spc="16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169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non-APFS</a:t>
            </a:r>
          </a:p>
          <a:p>
            <a:pPr marL="4572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members.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9695" y="2554814"/>
            <a:ext cx="3507892" cy="609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NNJTKV+Wingdings-Regular"/>
                <a:cs typeface="NNJTKV+Wingdings-Regular"/>
              </a:rPr>
              <a:t>q</a:t>
            </a:r>
            <a:r>
              <a:rPr dirty="0" sz="2050" spc="126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Food</a:t>
            </a:r>
            <a:r>
              <a:rPr dirty="0" sz="2000" spc="496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526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income</a:t>
            </a:r>
            <a:r>
              <a:rPr dirty="0" sz="2000" spc="519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security</a:t>
            </a:r>
          </a:p>
          <a:p>
            <a:pPr marL="4572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among</a:t>
            </a:r>
            <a:r>
              <a:rPr dirty="0" sz="2000" spc="192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APFS</a:t>
            </a:r>
            <a:r>
              <a:rPr dirty="0" sz="2000" spc="19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HHs</a:t>
            </a:r>
            <a:r>
              <a:rPr dirty="0" sz="2000" spc="19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56895" y="3146990"/>
            <a:ext cx="86689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greatly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06042" y="3146990"/>
            <a:ext cx="114409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improved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56895" y="3146990"/>
            <a:ext cx="3051437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72533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members</a:t>
            </a:r>
            <a:r>
              <a:rPr dirty="0" sz="2000" spc="9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can</a:t>
            </a:r>
            <a:r>
              <a:rPr dirty="0" sz="2000" spc="92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pay</a:t>
            </a:r>
            <a:r>
              <a:rPr dirty="0" sz="2000" spc="89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school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56895" y="3695630"/>
            <a:ext cx="1507225" cy="566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fees</a:t>
            </a:r>
            <a:r>
              <a:rPr dirty="0" sz="2000" spc="377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materials,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53080" y="3695630"/>
            <a:ext cx="1156617" cy="566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scholastic</a:t>
            </a:r>
          </a:p>
          <a:p>
            <a:pPr marL="235173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acquire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56895" y="4244269"/>
            <a:ext cx="3050621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productive</a:t>
            </a:r>
            <a:r>
              <a:rPr dirty="0" sz="2000" spc="16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assets,</a:t>
            </a:r>
            <a:r>
              <a:rPr dirty="0" sz="2000" spc="175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meet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medical</a:t>
            </a:r>
            <a:r>
              <a:rPr dirty="0" sz="2000" spc="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bills,</a:t>
            </a:r>
            <a:r>
              <a:rPr dirty="0" sz="2000" spc="49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diversify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diets,</a:t>
            </a: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etc.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99695" y="5150694"/>
            <a:ext cx="3508275" cy="609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NNJTKV+Wingdings-Regular"/>
                <a:cs typeface="NNJTKV+Wingdings-Regular"/>
              </a:rPr>
              <a:t>q</a:t>
            </a:r>
            <a:r>
              <a:rPr dirty="0" sz="2050" spc="126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Gender</a:t>
            </a:r>
            <a:r>
              <a:rPr dirty="0" sz="2000" spc="56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4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social</a:t>
            </a:r>
            <a:r>
              <a:rPr dirty="0" sz="2000" spc="36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inclusion</a:t>
            </a:r>
          </a:p>
          <a:p>
            <a:pPr marL="4572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improved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among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APFS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HHs.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62794" y="4884"/>
            <a:ext cx="1163984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VQTWQ+FranklinGothic-MediumCond,Bold"/>
                <a:cs typeface="CVQTWQ+FranklinGothic-MediumCond,Bold"/>
              </a:rPr>
              <a:t>Uganda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39" y="407697"/>
            <a:ext cx="504489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Before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rehabilitation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Activity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50489" y="856826"/>
            <a:ext cx="432516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After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restoration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activity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47170" y="2171075"/>
            <a:ext cx="1417208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GEBs-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47170" y="2384435"/>
            <a:ext cx="1727579" cy="718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landscape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level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degraded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areas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have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47170" y="3024514"/>
            <a:ext cx="1424880" cy="718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been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restored/re-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vegetated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47170" y="3664594"/>
            <a:ext cx="1734696" cy="1145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through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FMNR,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establishment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community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woodlots,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live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fencing,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47170" y="4731394"/>
            <a:ext cx="1628692" cy="718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making/use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energy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saving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stoves,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47170" y="5372679"/>
            <a:ext cx="1584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2060"/>
                </a:solidFill>
                <a:latin typeface="Calibri"/>
                <a:cs typeface="Calibri"/>
              </a:rPr>
              <a:t>briquettes</a:t>
            </a:r>
            <a:r>
              <a:rPr dirty="0" sz="19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2060"/>
                </a:solidFill>
                <a:latin typeface="Calibri"/>
                <a:cs typeface="Calibri"/>
              </a:rPr>
              <a:t>etc.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123" y="234794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2110" y="1503548"/>
            <a:ext cx="3157773" cy="830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d607d"/>
                </a:solidFill>
                <a:latin typeface="Calibri"/>
                <a:cs typeface="Calibri"/>
              </a:rPr>
              <a:t>Innovation</a:t>
            </a:r>
            <a:r>
              <a:rPr dirty="0" sz="3000" spc="-81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d607d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30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3000" b="1">
                <a:solidFill>
                  <a:srgbClr val="2d607d"/>
                </a:solidFill>
                <a:latin typeface="Calibri"/>
                <a:cs typeface="Calibri"/>
              </a:rPr>
              <a:t>Knowledge</a:t>
            </a:r>
            <a:r>
              <a:rPr dirty="0" sz="30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d607d"/>
                </a:solidFill>
                <a:latin typeface="Calibri"/>
                <a:cs typeface="Calibri"/>
              </a:rPr>
              <a:t>sharing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72110" y="2562983"/>
            <a:ext cx="4264051" cy="1847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Farmer-to-farmer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exchange</a:t>
            </a:r>
          </a:p>
          <a:p>
            <a:pPr marL="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visits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of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FFS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between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the</a:t>
            </a:r>
          </a:p>
          <a:p>
            <a:pPr marL="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participating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villages/districts</a:t>
            </a:r>
          </a:p>
          <a:p>
            <a:pPr marL="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to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showcase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successful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climate</a:t>
            </a:r>
          </a:p>
          <a:p>
            <a:pPr marL="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smart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adaptation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 </a:t>
            </a:r>
            <a:r>
              <a:rPr dirty="0" sz="2600">
                <a:solidFill>
                  <a:srgbClr val="000000"/>
                </a:solidFill>
                <a:latin typeface="VFILUC+GillSansMT"/>
                <a:cs typeface="VFILUC+GillSansMT"/>
              </a:rPr>
              <a:t>practices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123" y="224962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36690" y="463968"/>
            <a:ext cx="1064993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Nine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</a:p>
          <a:p>
            <a:pPr marL="293687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Plot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0129" y="2040913"/>
            <a:ext cx="4121901" cy="1271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250" spc="128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regional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Secretariat/District</a:t>
            </a:r>
          </a:p>
          <a:p>
            <a:pPr marL="3429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2200" spc="4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willingness</a:t>
            </a:r>
            <a:r>
              <a:rPr dirty="0" sz="2200" spc="4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3429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upscaling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innovations</a:t>
            </a:r>
          </a:p>
          <a:p>
            <a:pPr marL="342900" marR="0">
              <a:lnSpc>
                <a:spcPts val="220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observed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results.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90129" y="3374921"/>
            <a:ext cx="4100494" cy="668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250" spc="128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plots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experienced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Agricultural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touristic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90129" y="4105424"/>
            <a:ext cx="4044008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250" spc="128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Reduced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soil</a:t>
            </a:r>
            <a:r>
              <a:rPr dirty="0" sz="2200" spc="4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run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90129" y="4534177"/>
            <a:ext cx="4388895" cy="66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250" spc="128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Farmers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join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dig</a:t>
            </a:r>
            <a:r>
              <a:rPr dirty="0" sz="2200" spc="99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Nine</a:t>
            </a:r>
          </a:p>
          <a:p>
            <a:pPr marL="3429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seeds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Zambian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Holes)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Pits.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35319" y="5158037"/>
            <a:ext cx="1244917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Zambian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Hoe</a:t>
            </a:r>
          </a:p>
          <a:p>
            <a:pPr marL="382091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Plot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33029" y="5313813"/>
            <a:ext cx="3511502" cy="746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Drop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Farmers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re-joining</a:t>
            </a:r>
          </a:p>
          <a:p>
            <a:pPr marL="0" marR="0">
              <a:lnSpc>
                <a:spcPts val="2200"/>
              </a:lnSpc>
              <a:spcBef>
                <a:spcPts val="1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demand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Manure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123" y="224962"/>
            <a:ext cx="163249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Tanzania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4603" y="672516"/>
            <a:ext cx="5795902" cy="1043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Lessons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learned: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Strategy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sustaining</a:t>
            </a:r>
            <a:r>
              <a:rPr dirty="0" sz="3600" spc="814" b="1">
                <a:solidFill>
                  <a:srgbClr val="feba1b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of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the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eba1b"/>
                </a:solidFill>
                <a:latin typeface="Calibri"/>
                <a:cs typeface="Calibri"/>
              </a:rPr>
              <a:t>innovations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6926" y="2120226"/>
            <a:ext cx="6963367" cy="528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3350" spc="59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Encourage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spirit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Working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together/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79826" y="2543093"/>
            <a:ext cx="6127137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members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36926" y="2951313"/>
            <a:ext cx="6190720" cy="12321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3350" spc="59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Introduce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dairy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Cattle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Keeping</a:t>
            </a:r>
            <a:r>
              <a:rPr dirty="0" sz="3300" spc="5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342900" marR="0">
              <a:lnSpc>
                <a:spcPts val="2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alternative</a:t>
            </a:r>
            <a:r>
              <a:rPr dirty="0" sz="33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3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manure</a:t>
            </a:r>
            <a:r>
              <a:rPr dirty="0" sz="3300" spc="-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income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generating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Activity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6926" y="4134446"/>
            <a:ext cx="6920399" cy="528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3350" spc="59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Introduce</a:t>
            </a:r>
            <a:r>
              <a:rPr dirty="0" sz="3300" spc="-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Composite</a:t>
            </a:r>
            <a:r>
              <a:rPr dirty="0" sz="3300" spc="7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manure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making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79826" y="4557313"/>
            <a:ext cx="226956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3300" spc="7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business.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36926" y="4965534"/>
            <a:ext cx="6946019" cy="12321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3350" spc="596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Establish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Junior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342900" marR="0">
              <a:lnSpc>
                <a:spcPts val="2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Schools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Practice</a:t>
            </a:r>
            <a:r>
              <a:rPr dirty="0" sz="3300" spc="7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Nine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Seeds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Zambian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Hoe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0000"/>
                </a:solidFill>
                <a:latin typeface="Calibri"/>
                <a:cs typeface="Calibri"/>
              </a:rPr>
              <a:t>Pits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2794" y="-94846"/>
            <a:ext cx="1453008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Uganda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6505" y="259834"/>
            <a:ext cx="2848361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Lessons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learnt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505" y="1209614"/>
            <a:ext cx="10888115" cy="83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2060"/>
                </a:solidFill>
                <a:latin typeface="NNJTKV+Wingdings-Regular"/>
                <a:cs typeface="NNJTKV+Wingdings-Regular"/>
              </a:rPr>
              <a:t>q</a:t>
            </a:r>
            <a:r>
              <a:rPr dirty="0" sz="2850" spc="3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Integration</a:t>
            </a:r>
            <a:r>
              <a:rPr dirty="0" sz="2800" spc="68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8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800" spc="84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VSL</a:t>
            </a:r>
            <a:r>
              <a:rPr dirty="0" sz="2800" spc="8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mechanism</a:t>
            </a:r>
            <a:r>
              <a:rPr dirty="0" sz="2800" spc="8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with</a:t>
            </a:r>
            <a:r>
              <a:rPr dirty="0" sz="2800" spc="85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accompanying</a:t>
            </a:r>
            <a:r>
              <a:rPr dirty="0" sz="2800" spc="7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appropriate</a:t>
            </a:r>
          </a:p>
          <a:p>
            <a:pPr marL="4572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value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chain/IGA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key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sustainability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greater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impact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505" y="2104710"/>
            <a:ext cx="10880847" cy="83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2060"/>
                </a:solidFill>
                <a:latin typeface="NNJTKV+Wingdings-Regular"/>
                <a:cs typeface="NNJTKV+Wingdings-Regular"/>
              </a:rPr>
              <a:t>q</a:t>
            </a:r>
            <a:r>
              <a:rPr dirty="0" sz="2850" spc="3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Experimentation</a:t>
            </a:r>
            <a:r>
              <a:rPr dirty="0" sz="2800" spc="39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2800" spc="503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key</a:t>
            </a:r>
            <a:r>
              <a:rPr dirty="0" sz="2800" spc="39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2800" spc="43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adoption</a:t>
            </a:r>
            <a:r>
              <a:rPr dirty="0" sz="2800" spc="47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 spc="50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rapid</a:t>
            </a:r>
            <a:r>
              <a:rPr dirty="0" sz="2800" spc="44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uptake</a:t>
            </a:r>
            <a:r>
              <a:rPr dirty="0" sz="2800" spc="373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49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production</a:t>
            </a:r>
          </a:p>
          <a:p>
            <a:pPr marL="4572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productivity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enhancing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technologies.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6505" y="2999806"/>
            <a:ext cx="10878788" cy="12204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2060"/>
                </a:solidFill>
                <a:latin typeface="NNJTKV+Wingdings-Regular"/>
                <a:cs typeface="NNJTKV+Wingdings-Regular"/>
              </a:rPr>
              <a:t>q</a:t>
            </a:r>
            <a:r>
              <a:rPr dirty="0" sz="2850" spc="3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Integration</a:t>
            </a:r>
            <a:r>
              <a:rPr dirty="0" sz="2800" spc="6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79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Early</a:t>
            </a:r>
            <a:r>
              <a:rPr dirty="0" sz="2800" spc="7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warning/climate</a:t>
            </a:r>
            <a:r>
              <a:rPr dirty="0" sz="2800" spc="76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information</a:t>
            </a:r>
            <a:r>
              <a:rPr dirty="0" sz="2800" spc="6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into</a:t>
            </a:r>
            <a:r>
              <a:rPr dirty="0" sz="2800" spc="753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into</a:t>
            </a:r>
            <a:r>
              <a:rPr dirty="0" sz="2800" spc="753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APFS</a:t>
            </a:r>
            <a:r>
              <a:rPr dirty="0" sz="2800" spc="77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as</a:t>
            </a:r>
          </a:p>
          <a:p>
            <a:pPr marL="4572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decision</a:t>
            </a:r>
            <a:r>
              <a:rPr dirty="0" sz="2800" spc="68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support</a:t>
            </a:r>
            <a:r>
              <a:rPr dirty="0" sz="2800" spc="69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tools</a:t>
            </a:r>
            <a:r>
              <a:rPr dirty="0" sz="2800" spc="65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enables</a:t>
            </a:r>
            <a:r>
              <a:rPr dirty="0" sz="2800" spc="67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farmers</a:t>
            </a:r>
            <a:r>
              <a:rPr dirty="0" sz="2800" spc="57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take</a:t>
            </a:r>
            <a:r>
              <a:rPr dirty="0" sz="2800" spc="5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anticipatory</a:t>
            </a:r>
            <a:r>
              <a:rPr dirty="0" sz="2800" spc="59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actions</a:t>
            </a:r>
            <a:r>
              <a:rPr dirty="0" sz="2800" spc="66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to</a:t>
            </a:r>
          </a:p>
          <a:p>
            <a:pPr marL="4572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minimize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impact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shocks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their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livelihoods.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3705" y="4218322"/>
            <a:ext cx="10419399" cy="1381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NNJTKV+Wingdings-Regular"/>
                <a:cs typeface="NNJTKV+Wingdings-Regular"/>
              </a:rPr>
              <a:t>q</a:t>
            </a:r>
            <a:r>
              <a:rPr dirty="0" sz="2450" spc="803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400" spc="29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 spc="30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recent</a:t>
            </a:r>
            <a:r>
              <a:rPr dirty="0" sz="2400" spc="25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hunger</a:t>
            </a:r>
            <a:r>
              <a:rPr dirty="0" sz="2400" spc="29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crisis</a:t>
            </a:r>
            <a:r>
              <a:rPr dirty="0" sz="2400" spc="299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400" spc="3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 spc="30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region-</a:t>
            </a:r>
            <a:r>
              <a:rPr dirty="0" sz="2400" spc="2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Early</a:t>
            </a:r>
            <a:r>
              <a:rPr dirty="0" sz="2400" spc="26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warning</a:t>
            </a:r>
            <a:r>
              <a:rPr dirty="0" sz="2400" spc="273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information</a:t>
            </a:r>
            <a:r>
              <a:rPr dirty="0" sz="2400" spc="19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provided</a:t>
            </a:r>
          </a:p>
          <a:p>
            <a:pPr marL="4572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monthly</a:t>
            </a:r>
            <a:r>
              <a:rPr dirty="0" sz="2400" spc="55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through</a:t>
            </a:r>
            <a:r>
              <a:rPr dirty="0" sz="2400" spc="53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Drought</a:t>
            </a:r>
            <a:r>
              <a:rPr dirty="0" sz="2400" spc="509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Bulletins</a:t>
            </a:r>
            <a:r>
              <a:rPr dirty="0" sz="2400" spc="55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together</a:t>
            </a:r>
            <a:r>
              <a:rPr dirty="0" sz="2400" spc="52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with</a:t>
            </a:r>
            <a:r>
              <a:rPr dirty="0" sz="2400" spc="573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IPC</a:t>
            </a:r>
            <a:r>
              <a:rPr dirty="0" sz="2400" spc="5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report</a:t>
            </a:r>
            <a:r>
              <a:rPr dirty="0" sz="2400" spc="5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warned</a:t>
            </a:r>
            <a:r>
              <a:rPr dirty="0" sz="2400" spc="559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400" spc="57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an</a:t>
            </a:r>
          </a:p>
          <a:p>
            <a:pPr marL="4572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impending/looming</a:t>
            </a:r>
            <a:r>
              <a:rPr dirty="0" sz="2400" spc="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hunger</a:t>
            </a:r>
            <a:r>
              <a:rPr dirty="0" sz="2400" spc="9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which</a:t>
            </a:r>
            <a:r>
              <a:rPr dirty="0" sz="2400" spc="10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allowed</a:t>
            </a:r>
            <a:r>
              <a:rPr dirty="0" sz="2400" spc="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HH</a:t>
            </a:r>
            <a:r>
              <a:rPr dirty="0" sz="2400" spc="11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400" spc="7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buy</a:t>
            </a:r>
            <a:r>
              <a:rPr dirty="0" sz="2400" spc="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400" spc="108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stock</a:t>
            </a:r>
            <a:r>
              <a:rPr dirty="0" sz="2400" spc="4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grain</a:t>
            </a:r>
            <a:r>
              <a:rPr dirty="0" sz="2400" spc="5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400" spc="7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bridge</a:t>
            </a:r>
          </a:p>
          <a:p>
            <a:pPr marL="4572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hunger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gap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next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harvest.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91576" y="480877"/>
            <a:ext cx="434788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TGHUD+Calibri-Light"/>
                <a:cs typeface="ATGHUD+Calibri-Light"/>
              </a:rPr>
              <a:t>Burundi</a:t>
            </a:r>
            <a:r>
              <a:rPr dirty="0" sz="3200">
                <a:solidFill>
                  <a:srgbClr val="000000"/>
                </a:solidFill>
                <a:latin typeface="ATGHUD+Calibri-Light"/>
                <a:cs typeface="ATGHUD+Calibri-Light"/>
              </a:rPr>
              <a:t> </a:t>
            </a:r>
            <a:r>
              <a:rPr dirty="0" sz="3200">
                <a:solidFill>
                  <a:srgbClr val="000000"/>
                </a:solidFill>
                <a:latin typeface="ATGHUD+Calibri-Light"/>
                <a:cs typeface="ATGHUD+Calibri-Light"/>
              </a:rPr>
              <a:t>–</a:t>
            </a:r>
            <a:r>
              <a:rPr dirty="0" sz="3200">
                <a:solidFill>
                  <a:srgbClr val="000000"/>
                </a:solidFill>
                <a:latin typeface="ATGHUD+Calibri-Light"/>
                <a:cs typeface="ATGHUD+Calibri-Light"/>
              </a:rPr>
              <a:t> </a:t>
            </a:r>
            <a:r>
              <a:rPr dirty="0" sz="3200">
                <a:solidFill>
                  <a:srgbClr val="000000"/>
                </a:solidFill>
                <a:latin typeface="ATGHUD+Calibri-Light"/>
                <a:cs typeface="ATGHUD+Calibri-Light"/>
              </a:rPr>
              <a:t>lessons</a:t>
            </a:r>
            <a:r>
              <a:rPr dirty="0" sz="3200">
                <a:solidFill>
                  <a:srgbClr val="000000"/>
                </a:solidFill>
                <a:latin typeface="ATGHUD+Calibri-Light"/>
                <a:cs typeface="ATGHUD+Calibri-Light"/>
              </a:rPr>
              <a:t> </a:t>
            </a:r>
            <a:r>
              <a:rPr dirty="0" sz="3200">
                <a:solidFill>
                  <a:srgbClr val="000000"/>
                </a:solidFill>
                <a:latin typeface="ATGHUD+Calibri-Light"/>
                <a:cs typeface="ATGHUD+Calibri-Light"/>
              </a:rPr>
              <a:t>learned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94141" y="1822669"/>
            <a:ext cx="4461695" cy="1001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Implications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structures</a:t>
            </a:r>
          </a:p>
          <a:p>
            <a:pPr marL="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pérennes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Gvt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tous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niveaux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est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voie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durabilité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94141" y="2937221"/>
            <a:ext cx="4551145" cy="1330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Evolution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CEP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coopératives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voie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incontournable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une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restauration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intégrée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paysages</a:t>
            </a:r>
          </a:p>
          <a:p>
            <a:pPr marL="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sécurité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alimentaire,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94141" y="4380958"/>
            <a:ext cx="4596723" cy="1001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journées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portes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ouvertes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influencer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l’adoption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approches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technologies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adoptées,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94141" y="5495510"/>
            <a:ext cx="3910572" cy="1001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Restauration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paysages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approche</a:t>
            </a:r>
            <a:r>
              <a:rPr dirty="0" sz="2400" spc="5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multidisciplinaire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multisectorielle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0872" y="528017"/>
            <a:ext cx="4009366" cy="671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FFS</a:t>
            </a:r>
            <a:r>
              <a:rPr dirty="0" sz="4400" spc="-279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in</a:t>
            </a:r>
            <a:r>
              <a:rPr dirty="0" sz="4400" spc="-283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Uganda</a:t>
            </a:r>
            <a:r>
              <a:rPr dirty="0" sz="4400" spc="-282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RFS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588" y="1562089"/>
            <a:ext cx="7726681" cy="1209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00"/>
                </a:solidFill>
                <a:latin typeface="NNJTKV+Wingdings-Regular"/>
                <a:cs typeface="NNJTKV+Wingdings-Regular"/>
              </a:rPr>
              <a:t>v</a:t>
            </a:r>
            <a:r>
              <a:rPr dirty="0" sz="2850" spc="3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Overall</a:t>
            </a:r>
            <a:r>
              <a:rPr dirty="0" sz="2800" spc="291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objective:</a:t>
            </a:r>
            <a:r>
              <a:rPr dirty="0" sz="2800" spc="296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C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ontribute</a:t>
            </a:r>
            <a:r>
              <a:rPr dirty="0" sz="2800" spc="465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to</a:t>
            </a:r>
            <a:r>
              <a:rPr dirty="0" sz="2800" spc="453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Enhancing</a:t>
            </a:r>
            <a:r>
              <a:rPr dirty="0" sz="2800" spc="478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Long-term</a:t>
            </a:r>
          </a:p>
          <a:p>
            <a:pPr marL="461962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Environmental</a:t>
            </a:r>
            <a:r>
              <a:rPr dirty="0" sz="2800" spc="632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Sustainability</a:t>
            </a:r>
            <a:r>
              <a:rPr dirty="0" sz="2800" spc="651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and</a:t>
            </a:r>
            <a:r>
              <a:rPr dirty="0" sz="2800" spc="617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Resilience</a:t>
            </a:r>
            <a:r>
              <a:rPr dirty="0" sz="2800" spc="638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of</a:t>
            </a:r>
            <a:r>
              <a:rPr dirty="0" sz="2800" spc="611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Food</a:t>
            </a:r>
          </a:p>
          <a:p>
            <a:pPr marL="461962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Production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Systems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in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the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Karamoja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Sub-region.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588" y="2841233"/>
            <a:ext cx="7727646" cy="1593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00"/>
                </a:solidFill>
                <a:latin typeface="NNJTKV+Wingdings-Regular"/>
                <a:cs typeface="NNJTKV+Wingdings-Regular"/>
              </a:rPr>
              <a:t>v</a:t>
            </a:r>
            <a:r>
              <a:rPr dirty="0" sz="2850" spc="3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Outcome</a:t>
            </a:r>
            <a:r>
              <a:rPr dirty="0" sz="2800" spc="823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2</a:t>
            </a:r>
            <a:r>
              <a:rPr dirty="0" sz="2800" spc="812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(FAO):</a:t>
            </a:r>
            <a:r>
              <a:rPr dirty="0" sz="2800" spc="813">
                <a:solidFill>
                  <a:srgbClr val="ff0000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Increased</a:t>
            </a:r>
            <a:r>
              <a:rPr dirty="0" sz="2800" spc="101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land</a:t>
            </a:r>
            <a:r>
              <a:rPr dirty="0" sz="2800" spc="101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area</a:t>
            </a:r>
            <a:r>
              <a:rPr dirty="0" sz="2800" spc="10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and</a:t>
            </a:r>
            <a:r>
              <a:rPr dirty="0" sz="2800" spc="1003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agro-</a:t>
            </a:r>
          </a:p>
          <a:p>
            <a:pPr marL="461962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ecosystems</a:t>
            </a:r>
            <a:r>
              <a:rPr dirty="0" sz="2800" spc="2094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under</a:t>
            </a:r>
            <a:r>
              <a:rPr dirty="0" sz="2800" spc="2084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integrated</a:t>
            </a:r>
            <a:r>
              <a:rPr dirty="0" sz="2800" spc="2095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natural</a:t>
            </a:r>
            <a:r>
              <a:rPr dirty="0" sz="2800" spc="2094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resources</a:t>
            </a:r>
          </a:p>
          <a:p>
            <a:pPr marL="461962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management</a:t>
            </a:r>
            <a:r>
              <a:rPr dirty="0" sz="2800" spc="642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(INRM)</a:t>
            </a:r>
            <a:r>
              <a:rPr dirty="0" sz="2800" spc="632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and</a:t>
            </a:r>
            <a:r>
              <a:rPr dirty="0" sz="2800" spc="65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SLM</a:t>
            </a:r>
            <a:r>
              <a:rPr dirty="0" sz="2800" spc="653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practices</a:t>
            </a:r>
            <a:r>
              <a:rPr dirty="0" sz="2800" spc="671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for</a:t>
            </a:r>
            <a:r>
              <a:rPr dirty="0" sz="2800" spc="642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a</a:t>
            </a:r>
            <a:r>
              <a:rPr dirty="0" sz="2800" spc="64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more</a:t>
            </a:r>
          </a:p>
          <a:p>
            <a:pPr marL="461962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productive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Karamoja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landscape</a:t>
            </a:r>
            <a:r>
              <a:rPr dirty="0" sz="2800" spc="76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b050"/>
                </a:solidFill>
                <a:latin typeface="MWWAIN+FranklinGothic-MediumCond"/>
                <a:cs typeface="MWWAIN+FranklinGothic-MediumCond"/>
              </a:rPr>
              <a:t>(</a:t>
            </a:r>
            <a:r>
              <a:rPr dirty="0" sz="2800">
                <a:solidFill>
                  <a:srgbClr val="00b050"/>
                </a:solidFill>
                <a:latin typeface="CVQTWQ+FranklinGothic-MediumCond,Bold"/>
                <a:cs typeface="CVQTWQ+FranklinGothic-MediumCond,Bold"/>
              </a:rPr>
              <a:t>ACT</a:t>
            </a:r>
            <a:r>
              <a:rPr dirty="0" sz="2800">
                <a:solidFill>
                  <a:srgbClr val="00b050"/>
                </a:solidFill>
                <a:latin typeface="MWWAIN+FranklinGothic-MediumCond"/>
                <a:cs typeface="MWWAIN+FranklinGothic-MediumCond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588" y="4504425"/>
            <a:ext cx="7723419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NNJTKV+Wingdings-Regular"/>
                <a:cs typeface="NNJTKV+Wingdings-Regular"/>
              </a:rPr>
              <a:t>v</a:t>
            </a:r>
            <a:r>
              <a:rPr dirty="0" sz="2850" spc="38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Implemented</a:t>
            </a:r>
            <a:r>
              <a:rPr dirty="0" sz="2800" spc="1603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252</a:t>
            </a:r>
            <a:r>
              <a:rPr dirty="0" sz="2800" spc="1592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Agro-pastoralist</a:t>
            </a:r>
            <a:r>
              <a:rPr dirty="0" sz="2800" spc="164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Field</a:t>
            </a:r>
            <a:r>
              <a:rPr dirty="0" sz="2800" spc="1614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Schools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551" y="4888473"/>
            <a:ext cx="6748214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(APFS)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across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6</a:t>
            </a:r>
            <a:r>
              <a:rPr dirty="0" sz="2800" spc="34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Districts,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7560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direct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0070c0"/>
                </a:solidFill>
                <a:latin typeface="MWWAIN+FranklinGothic-MediumCond"/>
                <a:cs typeface="MWWAIN+FranklinGothic-MediumCond"/>
              </a:rPr>
              <a:t>beneficiaries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588" y="5399521"/>
            <a:ext cx="7728198" cy="1209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d607d"/>
                </a:solidFill>
                <a:latin typeface="NNJTKV+Wingdings-Regular"/>
                <a:cs typeface="NNJTKV+Wingdings-Regular"/>
              </a:rPr>
              <a:t>v</a:t>
            </a:r>
            <a:r>
              <a:rPr dirty="0" sz="2850" spc="384">
                <a:solidFill>
                  <a:srgbClr val="2d607d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Some</a:t>
            </a:r>
            <a:r>
              <a:rPr dirty="0" sz="2800" spc="-84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innovations</a:t>
            </a:r>
            <a:r>
              <a:rPr dirty="0" sz="2800" spc="-56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tested</a:t>
            </a:r>
            <a:r>
              <a:rPr dirty="0" sz="2800" spc="-8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in</a:t>
            </a:r>
            <a:r>
              <a:rPr dirty="0" sz="2800" spc="-8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28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APFS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:</a:t>
            </a:r>
            <a:r>
              <a:rPr dirty="0" sz="2800" spc="85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crop</a:t>
            </a:r>
            <a:r>
              <a:rPr dirty="0" sz="2800" spc="103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variety</a:t>
            </a:r>
            <a:r>
              <a:rPr dirty="0" sz="2800" spc="1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trials</a:t>
            </a:r>
            <a:r>
              <a:rPr dirty="0" sz="2800" spc="11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on</a:t>
            </a:r>
          </a:p>
          <a:p>
            <a:pPr marL="461962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Groundnuts</a:t>
            </a:r>
            <a:r>
              <a:rPr dirty="0" sz="2800" spc="184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(Serenut</a:t>
            </a:r>
            <a:r>
              <a:rPr dirty="0" sz="2800" spc="177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2</a:t>
            </a:r>
            <a:r>
              <a:rPr dirty="0" sz="2800" spc="163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&amp;</a:t>
            </a:r>
            <a:r>
              <a:rPr dirty="0" sz="2800" spc="166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Serenut</a:t>
            </a:r>
            <a:r>
              <a:rPr dirty="0" sz="2800" spc="179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4);</a:t>
            </a:r>
            <a:r>
              <a:rPr dirty="0" sz="2800" spc="16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Beans</a:t>
            </a:r>
            <a:r>
              <a:rPr dirty="0" sz="2800" spc="179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(NABE</a:t>
            </a:r>
            <a:r>
              <a:rPr dirty="0" sz="2800" spc="175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17</a:t>
            </a:r>
          </a:p>
          <a:p>
            <a:pPr marL="461962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&amp;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NARO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Bean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 </a:t>
            </a:r>
            <a:r>
              <a:rPr dirty="0" sz="2800">
                <a:solidFill>
                  <a:srgbClr val="2d607d"/>
                </a:solidFill>
                <a:latin typeface="MWWAIN+FranklinGothic-MediumCond"/>
                <a:cs typeface="MWWAIN+FranklinGothic-MediumCond"/>
              </a:rPr>
              <a:t>2).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7597" y="54292"/>
            <a:ext cx="10798217" cy="969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008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Sample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of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activities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implemented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under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the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project</a:t>
            </a:r>
          </a:p>
          <a:p>
            <a:pPr marL="0" marR="0">
              <a:lnSpc>
                <a:spcPts val="363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INRM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260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26ha</a:t>
            </a:r>
            <a:r>
              <a:rPr dirty="0" sz="2800" spc="174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2" b="1">
                <a:solidFill>
                  <a:srgbClr val="ffffff"/>
                </a:solidFill>
                <a:latin typeface="Calibri"/>
                <a:cs typeface="Calibri"/>
              </a:rPr>
              <a:t>APFS/FFS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252</a:t>
            </a:r>
            <a:r>
              <a:rPr dirty="0" sz="2800" spc="491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ffffff"/>
                </a:solidFill>
                <a:latin typeface="Calibri"/>
                <a:cs typeface="Calibri"/>
              </a:rPr>
              <a:t>CSA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252</a:t>
            </a:r>
            <a:r>
              <a:rPr dirty="0" sz="2800" spc="943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4" b="1">
                <a:solidFill>
                  <a:srgbClr val="ffffff"/>
                </a:solidFill>
                <a:latin typeface="Calibri"/>
                <a:cs typeface="Calibri"/>
              </a:rPr>
              <a:t>SLM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173.5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39" y="496519"/>
            <a:ext cx="4039234" cy="671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FFS</a:t>
            </a:r>
            <a:r>
              <a:rPr dirty="0" sz="4400" spc="-279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in</a:t>
            </a:r>
            <a:r>
              <a:rPr dirty="0" sz="4400" spc="-283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RFS</a:t>
            </a:r>
            <a:r>
              <a:rPr dirty="0" sz="4400" spc="-279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 </a:t>
            </a:r>
            <a:r>
              <a:rPr dirty="0" sz="4400">
                <a:solidFill>
                  <a:srgbClr val="2d607d"/>
                </a:solidFill>
                <a:latin typeface="CVQTWQ+FranklinGothic-MediumCond,Bold"/>
                <a:cs typeface="CVQTWQ+FranklinGothic-MediumCond,Bold"/>
              </a:rPr>
              <a:t>Burundi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1097" y="1435251"/>
            <a:ext cx="5423556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CEP</a:t>
            </a:r>
            <a:r>
              <a:rPr dirty="0" sz="2800" spc="10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2800" spc="10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106</a:t>
            </a:r>
            <a:r>
              <a:rPr dirty="0" sz="2800" spc="109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impliqués</a:t>
            </a:r>
            <a:r>
              <a:rPr dirty="0" sz="2800" spc="107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dirty="0" sz="2800" spc="10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GDT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9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bassins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versants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1097" y="2330348"/>
            <a:ext cx="4412084" cy="1476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NQGHV+ArialMT"/>
                <a:cs typeface="QNQGHV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QNQGHV+ArialMT"/>
                <a:cs typeface="QNQGHV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Superficie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</a:t>
            </a: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dirty="0" sz="2850">
                <a:solidFill>
                  <a:srgbClr val="ff0000"/>
                </a:solidFill>
                <a:latin typeface="QNQGHV+ArialMT"/>
                <a:cs typeface="QNQGHV+ArialMT"/>
              </a:rPr>
              <a:t>•</a:t>
            </a:r>
            <a:r>
              <a:rPr dirty="0" sz="2850" spc="10">
                <a:solidFill>
                  <a:srgbClr val="ff0000"/>
                </a:solidFill>
                <a:latin typeface="QNQGHV+ArialMT"/>
                <a:cs typeface="QNQGHV+Arial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Technologies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développées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3163"/>
              </a:lnSpc>
              <a:spcBef>
                <a:spcPts val="712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NNJTKV+Wingdings-Regular"/>
                <a:cs typeface="NNJTKV+Wingdings-Regular"/>
              </a:rPr>
              <a:t>ü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Foyers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améliorés,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61097" y="3865790"/>
            <a:ext cx="5435828" cy="83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NNJTKV+Wingdings-Regular"/>
                <a:cs typeface="NNJTKV+Wingdings-Regular"/>
              </a:rPr>
              <a:t>ü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techniques</a:t>
            </a:r>
            <a:r>
              <a:rPr dirty="0" sz="2800" spc="41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414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compostage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amélioré,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61097" y="4760886"/>
            <a:ext cx="2480248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NNJTKV+Wingdings-Regular"/>
                <a:cs typeface="NNJTKV+Wingdings-Regular"/>
              </a:rPr>
              <a:t>ü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Reboisement,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61097" y="5271934"/>
            <a:ext cx="2676106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NNJTKV+Wingdings-Regular"/>
                <a:cs typeface="NNJTKV+Wingdings-Regular"/>
              </a:rPr>
              <a:t>ü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Agroforesterie,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61097" y="5782981"/>
            <a:ext cx="4095791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NNJTKV+Wingdings-Regular"/>
                <a:cs typeface="NNJTKV+Wingdings-Regular"/>
              </a:rPr>
              <a:t>ü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Irrigation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collinaire,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SWC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2022-10-11T14:23:48-05:00</dcterms:modified>
</cp:coreProperties>
</file>